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16_2D7B1136.xml" ContentType="application/vnd.ms-powerpoint.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modernComment_102_7CFA8BF2.xml" ContentType="application/vnd.ms-powerpoint.comments+xml"/>
  <Override PartName="/ppt/notesSlides/notesSlide2.xml" ContentType="application/vnd.openxmlformats-officedocument.presentationml.notesSlide+xml"/>
  <Override PartName="/ppt/comments/modernComment_107_DDF2121C.xml" ContentType="application/vnd.ms-powerpoint.comments+xml"/>
  <Override PartName="/ppt/comments/modernComment_106_6ED5F45A.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1"/>
  </p:notesMasterIdLst>
  <p:sldIdLst>
    <p:sldId id="256" r:id="rId2"/>
    <p:sldId id="276" r:id="rId3"/>
    <p:sldId id="278" r:id="rId4"/>
    <p:sldId id="280" r:id="rId5"/>
    <p:sldId id="257" r:id="rId6"/>
    <p:sldId id="258" r:id="rId7"/>
    <p:sldId id="259" r:id="rId8"/>
    <p:sldId id="264" r:id="rId9"/>
    <p:sldId id="260" r:id="rId10"/>
    <p:sldId id="261" r:id="rId11"/>
    <p:sldId id="263" r:id="rId12"/>
    <p:sldId id="262" r:id="rId13"/>
    <p:sldId id="265" r:id="rId14"/>
    <p:sldId id="266" r:id="rId15"/>
    <p:sldId id="267" r:id="rId16"/>
    <p:sldId id="268" r:id="rId17"/>
    <p:sldId id="269" r:id="rId18"/>
    <p:sldId id="270" r:id="rId19"/>
    <p:sldId id="271" r:id="rId20"/>
    <p:sldId id="272" r:id="rId21"/>
    <p:sldId id="273" r:id="rId22"/>
    <p:sldId id="281" r:id="rId23"/>
    <p:sldId id="283" r:id="rId24"/>
    <p:sldId id="284" r:id="rId25"/>
    <p:sldId id="274" r:id="rId26"/>
    <p:sldId id="275" r:id="rId27"/>
    <p:sldId id="279" r:id="rId28"/>
    <p:sldId id="282" r:id="rId29"/>
    <p:sldId id="27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7921A0C-809E-9DBD-55DD-E59F1D905EFB}" name="Annadurai, Hariharan" initials="HA" userId="S::ha20@CougarNet.UH.EDU::27750ce4-6b15-495a-be63-8ebc61af073f" providerId="AD"/>
  <p188:author id="{7F22997E-A88A-27CB-4B9B-A10235BD4594}" name="Saikiran Anugam" initials="SA" userId="c3b28ebf85ab8523"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40FF"/>
    <a:srgbClr val="FF9300"/>
    <a:srgbClr val="FFFC00"/>
    <a:srgbClr val="00FA00"/>
    <a:srgbClr val="942092"/>
    <a:srgbClr val="00F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7"/>
    <p:restoredTop sz="96276"/>
  </p:normalViewPr>
  <p:slideViewPr>
    <p:cSldViewPr snapToGrid="0">
      <p:cViewPr>
        <p:scale>
          <a:sx n="122" d="100"/>
          <a:sy n="122" d="100"/>
        </p:scale>
        <p:origin x="440"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comments/modernComment_102_7CFA8BF2.xml><?xml version="1.0" encoding="utf-8"?>
<p188:cmLst xmlns:a="http://schemas.openxmlformats.org/drawingml/2006/main" xmlns:r="http://schemas.openxmlformats.org/officeDocument/2006/relationships" xmlns:p188="http://schemas.microsoft.com/office/powerpoint/2018/8/main">
  <p188:cm id="{19E3A7C5-68B7-6743-97AC-28B34F1CAF72}" authorId="{7F22997E-A88A-27CB-4B9B-A10235BD4594}" created="2024-08-01T22:32:24.085">
    <ac:deMkLst xmlns:ac="http://schemas.microsoft.com/office/drawing/2013/main/command">
      <pc:docMk xmlns:pc="http://schemas.microsoft.com/office/powerpoint/2013/main/command"/>
      <pc:sldMk xmlns:pc="http://schemas.microsoft.com/office/powerpoint/2013/main/command" cId="2096794610" sldId="258"/>
      <ac:picMk id="4" creationId="{9D973E7D-AC26-CEF1-6216-CCD081BC8C52}"/>
    </ac:deMkLst>
    <p188:txBody>
      <a:bodyPr/>
      <a:lstStyle/>
      <a:p>
        <a:r>
          <a:rPr lang="en-US"/>
          <a:t>Check values</a:t>
        </a:r>
      </a:p>
    </p188:txBody>
  </p188:cm>
</p188:cmLst>
</file>

<file path=ppt/comments/modernComment_106_6ED5F45A.xml><?xml version="1.0" encoding="utf-8"?>
<p188:cmLst xmlns:a="http://schemas.openxmlformats.org/drawingml/2006/main" xmlns:r="http://schemas.openxmlformats.org/officeDocument/2006/relationships" xmlns:p188="http://schemas.microsoft.com/office/powerpoint/2018/8/main">
  <p188:cm id="{CF0B5E2E-4854-B749-A24A-364D324067CF}" authorId="{57921A0C-809E-9DBD-55DD-E59F1D905EFB}" created="2024-08-01T05:35:57.120">
    <pc:sldMkLst xmlns:pc="http://schemas.microsoft.com/office/powerpoint/2013/main/command">
      <pc:docMk/>
      <pc:sldMk cId="1859515482" sldId="262"/>
    </pc:sldMkLst>
    <p188:txBody>
      <a:bodyPr/>
      <a:lstStyle/>
      <a:p>
        <a:r>
          <a:rPr lang="en-US"/>
          <a:t>One single plot</a:t>
        </a:r>
      </a:p>
    </p188:txBody>
  </p188:cm>
</p188:cmLst>
</file>

<file path=ppt/comments/modernComment_107_DDF2121C.xml><?xml version="1.0" encoding="utf-8"?>
<p188:cmLst xmlns:a="http://schemas.openxmlformats.org/drawingml/2006/main" xmlns:r="http://schemas.openxmlformats.org/officeDocument/2006/relationships" xmlns:p188="http://schemas.microsoft.com/office/powerpoint/2018/8/main">
  <p188:cm id="{63A1561D-EC57-3142-8C73-9883C64B67CA}" authorId="{7F22997E-A88A-27CB-4B9B-A10235BD4594}" created="2024-08-02T00:03:05.631">
    <pc:sldMkLst xmlns:pc="http://schemas.microsoft.com/office/powerpoint/2013/main/command">
      <pc:docMk/>
      <pc:sldMk cId="3723629084" sldId="263"/>
    </pc:sldMkLst>
    <p188:txBody>
      <a:bodyPr/>
      <a:lstStyle/>
      <a:p>
        <a:r>
          <a:rPr lang="en-US"/>
          <a:t>Removed grid, 1st one looks good when compared to stacked. Please select one</a:t>
        </a:r>
      </a:p>
    </p188:txBody>
  </p188:cm>
</p188:cmLst>
</file>

<file path=ppt/comments/modernComment_116_2D7B1136.xml><?xml version="1.0" encoding="utf-8"?>
<p188:cmLst xmlns:a="http://schemas.openxmlformats.org/drawingml/2006/main" xmlns:r="http://schemas.openxmlformats.org/officeDocument/2006/relationships" xmlns:p188="http://schemas.microsoft.com/office/powerpoint/2018/8/main">
  <p188:cm id="{FF6D46D3-F051-6F4C-AA20-2D30315C5165}" authorId="{57921A0C-809E-9DBD-55DD-E59F1D905EFB}" created="2024-08-01T05:35:45.353">
    <pc:sldMkLst xmlns:pc="http://schemas.microsoft.com/office/powerpoint/2013/main/command">
      <pc:docMk/>
      <pc:sldMk cId="763040054" sldId="278"/>
    </pc:sldMkLst>
    <p188:txBody>
      <a:bodyPr/>
      <a:lstStyle/>
      <a:p>
        <a:r>
          <a:rPr lang="en-US"/>
          <a:t>ADD UNITS</a:t>
        </a:r>
      </a:p>
    </p188:txBody>
  </p188:cm>
  <p188:cm id="{E4C4793F-DAB6-7549-AA5F-98763749FDA7}" authorId="{57921A0C-809E-9DBD-55DD-E59F1D905EFB}" created="2024-08-01T05:38:07.502">
    <pc:sldMkLst xmlns:pc="http://schemas.microsoft.com/office/powerpoint/2013/main/command">
      <pc:docMk/>
      <pc:sldMk cId="763040054" sldId="278"/>
    </pc:sldMkLst>
    <p188:txBody>
      <a:bodyPr/>
      <a:lstStyle/>
      <a:p>
        <a:r>
          <a:rPr lang="en-US"/>
          <a:t>Flow chat
</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D2B6E7-E777-8041-B1AC-EAA685B21FEC}" type="doc">
      <dgm:prSet loTypeId="urn:microsoft.com/office/officeart/2008/layout/HorizontalMultiLevelHierarchy" loCatId="" qsTypeId="urn:microsoft.com/office/officeart/2005/8/quickstyle/simple1" qsCatId="simple" csTypeId="urn:microsoft.com/office/officeart/2005/8/colors/accent1_2" csCatId="accent1" phldr="1"/>
      <dgm:spPr/>
      <dgm:t>
        <a:bodyPr/>
        <a:lstStyle/>
        <a:p>
          <a:endParaRPr lang="en-GB"/>
        </a:p>
      </dgm:t>
    </dgm:pt>
    <dgm:pt modelId="{99329B70-AEBF-724B-A674-951D0390B1DD}">
      <dgm:prSet phldrT="[Text]" custT="1"/>
      <dgm:spPr/>
      <dgm:t>
        <a:bodyPr/>
        <a:lstStyle/>
        <a:p>
          <a:r>
            <a:rPr lang="en-GB" sz="1800" dirty="0">
              <a:latin typeface="Tahoma" panose="020B0604030504040204" pitchFamily="34" charset="0"/>
              <a:ea typeface="Tahoma" panose="020B0604030504040204" pitchFamily="34" charset="0"/>
              <a:cs typeface="Tahoma" panose="020B0604030504040204" pitchFamily="34" charset="0"/>
            </a:rPr>
            <a:t>Methods</a:t>
          </a:r>
        </a:p>
      </dgm:t>
    </dgm:pt>
    <dgm:pt modelId="{9C1303E5-33C4-684E-8A96-1C3800A02639}" type="parTrans" cxnId="{7223904D-7BCF-FE4F-AE85-919798977F63}">
      <dgm:prSet/>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13A8EE03-007F-0041-9AB4-C05B96763405}" type="sibTrans" cxnId="{7223904D-7BCF-FE4F-AE85-919798977F63}">
      <dgm:prSet/>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3F8C9C40-49CC-6943-8362-1B1D1D208F6F}">
      <dgm:prSet phldrT="[Text]" custT="1"/>
      <dgm:spPr/>
      <dgm:t>
        <a:bodyPr/>
        <a:lstStyle/>
        <a:p>
          <a:pPr>
            <a:buFont typeface="+mj-lt"/>
            <a:buAutoNum type="arabicPeriod"/>
          </a:pPr>
          <a:r>
            <a:rPr lang="en-US" sz="1800" dirty="0">
              <a:latin typeface="Tahoma" panose="020B0604030504040204" pitchFamily="34" charset="0"/>
              <a:ea typeface="Tahoma" panose="020B0604030504040204" pitchFamily="34" charset="0"/>
              <a:cs typeface="Tahoma" panose="020B0604030504040204" pitchFamily="34" charset="0"/>
            </a:rPr>
            <a:t>Pearson correlation</a:t>
          </a:r>
          <a:endParaRPr lang="en-GB" sz="1800" dirty="0">
            <a:latin typeface="Tahoma" panose="020B0604030504040204" pitchFamily="34" charset="0"/>
            <a:ea typeface="Tahoma" panose="020B0604030504040204" pitchFamily="34" charset="0"/>
            <a:cs typeface="Tahoma" panose="020B0604030504040204" pitchFamily="34" charset="0"/>
          </a:endParaRPr>
        </a:p>
      </dgm:t>
    </dgm:pt>
    <dgm:pt modelId="{FEC442F1-7D7F-6F4A-957C-D8FE47C047B6}" type="parTrans" cxnId="{B0672D09-7DE3-3F4F-961E-1432A8AC0BAE}">
      <dgm:prSet custT="1"/>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63144A84-5C6C-594B-A0D2-24ED42424FF7}" type="sibTrans" cxnId="{B0672D09-7DE3-3F4F-961E-1432A8AC0BAE}">
      <dgm:prSet/>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96038C55-C8C7-6146-9DD7-01972424824E}">
      <dgm:prSet phldrT="[Text]" custT="1"/>
      <dgm:spPr/>
      <dgm:t>
        <a:bodyPr/>
        <a:lstStyle/>
        <a:p>
          <a:pPr>
            <a:buFont typeface="+mj-lt"/>
            <a:buAutoNum type="arabicPeriod"/>
          </a:pPr>
          <a:r>
            <a:rPr lang="en-US" sz="1800" dirty="0">
              <a:latin typeface="Tahoma" panose="020B0604030504040204" pitchFamily="34" charset="0"/>
              <a:ea typeface="Tahoma" panose="020B0604030504040204" pitchFamily="34" charset="0"/>
              <a:cs typeface="Tahoma" panose="020B0604030504040204" pitchFamily="34" charset="0"/>
            </a:rPr>
            <a:t>Mutual information</a:t>
          </a:r>
          <a:endParaRPr lang="en-GB" sz="1800" dirty="0">
            <a:latin typeface="Tahoma" panose="020B0604030504040204" pitchFamily="34" charset="0"/>
            <a:ea typeface="Tahoma" panose="020B0604030504040204" pitchFamily="34" charset="0"/>
            <a:cs typeface="Tahoma" panose="020B0604030504040204" pitchFamily="34" charset="0"/>
          </a:endParaRPr>
        </a:p>
      </dgm:t>
    </dgm:pt>
    <dgm:pt modelId="{9BE3DE3A-BFA6-944C-8744-EAF78A5364A2}" type="parTrans" cxnId="{271919E8-8B04-2E44-9AF1-8D23711FC1C2}">
      <dgm:prSet custT="1"/>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C79F5B34-0295-B04E-B639-0B9565629913}" type="sibTrans" cxnId="{271919E8-8B04-2E44-9AF1-8D23711FC1C2}">
      <dgm:prSet/>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8D162FA7-660F-2D49-A138-114792585B8B}">
      <dgm:prSet phldrT="[Text]" custT="1"/>
      <dgm:spPr/>
      <dgm:t>
        <a:bodyPr/>
        <a:lstStyle/>
        <a:p>
          <a:pPr>
            <a:buFont typeface="+mj-lt"/>
            <a:buAutoNum type="arabicPeriod"/>
          </a:pPr>
          <a:r>
            <a:rPr lang="en-US" sz="1800" dirty="0">
              <a:latin typeface="Tahoma" panose="020B0604030504040204" pitchFamily="34" charset="0"/>
              <a:ea typeface="Tahoma" panose="020B0604030504040204" pitchFamily="34" charset="0"/>
              <a:cs typeface="Tahoma" panose="020B0604030504040204" pitchFamily="34" charset="0"/>
            </a:rPr>
            <a:t>Recursive Feature Elimination</a:t>
          </a:r>
        </a:p>
        <a:p>
          <a:pPr>
            <a:buFont typeface="+mj-lt"/>
            <a:buAutoNum type="arabicPeriod"/>
          </a:pPr>
          <a:endParaRPr lang="en-GB" sz="1800" dirty="0">
            <a:latin typeface="Tahoma" panose="020B0604030504040204" pitchFamily="34" charset="0"/>
            <a:ea typeface="Tahoma" panose="020B0604030504040204" pitchFamily="34" charset="0"/>
            <a:cs typeface="Tahoma" panose="020B0604030504040204" pitchFamily="34" charset="0"/>
          </a:endParaRPr>
        </a:p>
      </dgm:t>
    </dgm:pt>
    <dgm:pt modelId="{728C2CCC-FF54-D747-9D68-4006DAB4587B}" type="parTrans" cxnId="{6CD1BF7F-0929-0145-B424-BDFD94C2893B}">
      <dgm:prSet custT="1"/>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9369DA85-ABFD-EE46-83D4-13C0D4D074EE}" type="sibTrans" cxnId="{6CD1BF7F-0929-0145-B424-BDFD94C2893B}">
      <dgm:prSet/>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4644E826-C054-3443-AA81-5D204DEE7366}">
      <dgm:prSet phldrT="[Text]" custT="1"/>
      <dgm:spPr/>
      <dgm:t>
        <a:bodyPr/>
        <a:lstStyle/>
        <a:p>
          <a:pPr>
            <a:buFont typeface="+mj-lt"/>
            <a:buAutoNum type="arabicPeriod"/>
          </a:pPr>
          <a:r>
            <a:rPr lang="en-US" sz="1800" dirty="0">
              <a:latin typeface="Tahoma" panose="020B0604030504040204" pitchFamily="34" charset="0"/>
              <a:ea typeface="Tahoma" panose="020B0604030504040204" pitchFamily="34" charset="0"/>
              <a:cs typeface="Tahoma" panose="020B0604030504040204" pitchFamily="34" charset="0"/>
            </a:rPr>
            <a:t>Univariate</a:t>
          </a:r>
          <a:endParaRPr lang="en-GB" sz="1800" dirty="0">
            <a:latin typeface="Tahoma" panose="020B0604030504040204" pitchFamily="34" charset="0"/>
            <a:ea typeface="Tahoma" panose="020B0604030504040204" pitchFamily="34" charset="0"/>
            <a:cs typeface="Tahoma" panose="020B0604030504040204" pitchFamily="34" charset="0"/>
          </a:endParaRPr>
        </a:p>
      </dgm:t>
    </dgm:pt>
    <dgm:pt modelId="{4E5CF6F8-1B9F-B445-A123-8A57FB30C6AC}" type="sibTrans" cxnId="{16400E09-D367-864F-B545-A45AFC67750A}">
      <dgm:prSet/>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AC77322D-2ECB-F54D-A890-59EFCE2D3CD1}" type="parTrans" cxnId="{16400E09-D367-864F-B545-A45AFC67750A}">
      <dgm:prSet custT="1"/>
      <dgm:spPr/>
      <dgm:t>
        <a:bodyPr/>
        <a:lstStyle/>
        <a:p>
          <a:endParaRPr lang="en-GB" sz="1800">
            <a:latin typeface="Tahoma" panose="020B0604030504040204" pitchFamily="34" charset="0"/>
            <a:ea typeface="Tahoma" panose="020B0604030504040204" pitchFamily="34" charset="0"/>
            <a:cs typeface="Tahoma" panose="020B0604030504040204" pitchFamily="34" charset="0"/>
          </a:endParaRPr>
        </a:p>
      </dgm:t>
    </dgm:pt>
    <dgm:pt modelId="{2A2C9F70-7798-8F44-AE13-59360222A758}" type="pres">
      <dgm:prSet presAssocID="{05D2B6E7-E777-8041-B1AC-EAA685B21FEC}" presName="Name0" presStyleCnt="0">
        <dgm:presLayoutVars>
          <dgm:chPref val="1"/>
          <dgm:dir/>
          <dgm:animOne val="branch"/>
          <dgm:animLvl val="lvl"/>
          <dgm:resizeHandles val="exact"/>
        </dgm:presLayoutVars>
      </dgm:prSet>
      <dgm:spPr/>
    </dgm:pt>
    <dgm:pt modelId="{03656DF1-178D-C048-904E-FC8E9FC72D2A}" type="pres">
      <dgm:prSet presAssocID="{99329B70-AEBF-724B-A674-951D0390B1DD}" presName="root1" presStyleCnt="0"/>
      <dgm:spPr/>
    </dgm:pt>
    <dgm:pt modelId="{9C11DB76-2158-AA49-B107-4D80F3856F74}" type="pres">
      <dgm:prSet presAssocID="{99329B70-AEBF-724B-A674-951D0390B1DD}" presName="LevelOneTextNode" presStyleLbl="node0" presStyleIdx="0" presStyleCnt="1" custScaleY="90284">
        <dgm:presLayoutVars>
          <dgm:chPref val="3"/>
        </dgm:presLayoutVars>
      </dgm:prSet>
      <dgm:spPr/>
    </dgm:pt>
    <dgm:pt modelId="{0AD31BD3-AC32-3240-B353-83A78F1E08FD}" type="pres">
      <dgm:prSet presAssocID="{99329B70-AEBF-724B-A674-951D0390B1DD}" presName="level2hierChild" presStyleCnt="0"/>
      <dgm:spPr/>
    </dgm:pt>
    <dgm:pt modelId="{5046944D-8C87-D24D-9783-AA1D7FD9DE9D}" type="pres">
      <dgm:prSet presAssocID="{AC77322D-2ECB-F54D-A890-59EFCE2D3CD1}" presName="conn2-1" presStyleLbl="parChTrans1D2" presStyleIdx="0" presStyleCnt="4"/>
      <dgm:spPr/>
    </dgm:pt>
    <dgm:pt modelId="{60B1699A-9E36-5846-887E-D4DDD1459F03}" type="pres">
      <dgm:prSet presAssocID="{AC77322D-2ECB-F54D-A890-59EFCE2D3CD1}" presName="connTx" presStyleLbl="parChTrans1D2" presStyleIdx="0" presStyleCnt="4"/>
      <dgm:spPr/>
    </dgm:pt>
    <dgm:pt modelId="{EBBC557E-FEE5-4C4B-A2F8-9B3D868B67F3}" type="pres">
      <dgm:prSet presAssocID="{4644E826-C054-3443-AA81-5D204DEE7366}" presName="root2" presStyleCnt="0"/>
      <dgm:spPr/>
    </dgm:pt>
    <dgm:pt modelId="{E2C9C9DD-10FB-C048-BE3D-DA5EC8ACD7D2}" type="pres">
      <dgm:prSet presAssocID="{4644E826-C054-3443-AA81-5D204DEE7366}" presName="LevelTwoTextNode" presStyleLbl="node2" presStyleIdx="0" presStyleCnt="4">
        <dgm:presLayoutVars>
          <dgm:chPref val="3"/>
        </dgm:presLayoutVars>
      </dgm:prSet>
      <dgm:spPr/>
    </dgm:pt>
    <dgm:pt modelId="{0701F5D5-2F01-F24D-9975-F5869500F9CC}" type="pres">
      <dgm:prSet presAssocID="{4644E826-C054-3443-AA81-5D204DEE7366}" presName="level3hierChild" presStyleCnt="0"/>
      <dgm:spPr/>
    </dgm:pt>
    <dgm:pt modelId="{D585C862-E3E2-3A42-9D8C-F18B2D287944}" type="pres">
      <dgm:prSet presAssocID="{FEC442F1-7D7F-6F4A-957C-D8FE47C047B6}" presName="conn2-1" presStyleLbl="parChTrans1D2" presStyleIdx="1" presStyleCnt="4"/>
      <dgm:spPr/>
    </dgm:pt>
    <dgm:pt modelId="{03714407-1399-144A-AEDD-68ED84E877FB}" type="pres">
      <dgm:prSet presAssocID="{FEC442F1-7D7F-6F4A-957C-D8FE47C047B6}" presName="connTx" presStyleLbl="parChTrans1D2" presStyleIdx="1" presStyleCnt="4"/>
      <dgm:spPr/>
    </dgm:pt>
    <dgm:pt modelId="{3207796F-4C31-DF4B-861D-410B6097E1F9}" type="pres">
      <dgm:prSet presAssocID="{3F8C9C40-49CC-6943-8362-1B1D1D208F6F}" presName="root2" presStyleCnt="0"/>
      <dgm:spPr/>
    </dgm:pt>
    <dgm:pt modelId="{46A48B42-46B2-8E42-B03C-2C50EF2D29C5}" type="pres">
      <dgm:prSet presAssocID="{3F8C9C40-49CC-6943-8362-1B1D1D208F6F}" presName="LevelTwoTextNode" presStyleLbl="node2" presStyleIdx="1" presStyleCnt="4">
        <dgm:presLayoutVars>
          <dgm:chPref val="3"/>
        </dgm:presLayoutVars>
      </dgm:prSet>
      <dgm:spPr/>
    </dgm:pt>
    <dgm:pt modelId="{23A48DF5-E491-C345-8460-EC943F861D4F}" type="pres">
      <dgm:prSet presAssocID="{3F8C9C40-49CC-6943-8362-1B1D1D208F6F}" presName="level3hierChild" presStyleCnt="0"/>
      <dgm:spPr/>
    </dgm:pt>
    <dgm:pt modelId="{5AD4E221-BE70-1F49-AD08-DFEC3C1FF877}" type="pres">
      <dgm:prSet presAssocID="{9BE3DE3A-BFA6-944C-8744-EAF78A5364A2}" presName="conn2-1" presStyleLbl="parChTrans1D2" presStyleIdx="2" presStyleCnt="4"/>
      <dgm:spPr/>
    </dgm:pt>
    <dgm:pt modelId="{7A7E7630-3D62-D847-9619-8AB45535DE4E}" type="pres">
      <dgm:prSet presAssocID="{9BE3DE3A-BFA6-944C-8744-EAF78A5364A2}" presName="connTx" presStyleLbl="parChTrans1D2" presStyleIdx="2" presStyleCnt="4"/>
      <dgm:spPr/>
    </dgm:pt>
    <dgm:pt modelId="{980C3711-DE83-8144-A50C-D8642C74ABF5}" type="pres">
      <dgm:prSet presAssocID="{96038C55-C8C7-6146-9DD7-01972424824E}" presName="root2" presStyleCnt="0"/>
      <dgm:spPr/>
    </dgm:pt>
    <dgm:pt modelId="{16792A33-F0EA-B34F-BCA9-26190D6576BE}" type="pres">
      <dgm:prSet presAssocID="{96038C55-C8C7-6146-9DD7-01972424824E}" presName="LevelTwoTextNode" presStyleLbl="node2" presStyleIdx="2" presStyleCnt="4">
        <dgm:presLayoutVars>
          <dgm:chPref val="3"/>
        </dgm:presLayoutVars>
      </dgm:prSet>
      <dgm:spPr/>
    </dgm:pt>
    <dgm:pt modelId="{D23AB476-11CE-E44C-9294-F2D145B1A790}" type="pres">
      <dgm:prSet presAssocID="{96038C55-C8C7-6146-9DD7-01972424824E}" presName="level3hierChild" presStyleCnt="0"/>
      <dgm:spPr/>
    </dgm:pt>
    <dgm:pt modelId="{04401E41-81F3-FE47-8D42-53503C02768A}" type="pres">
      <dgm:prSet presAssocID="{728C2CCC-FF54-D747-9D68-4006DAB4587B}" presName="conn2-1" presStyleLbl="parChTrans1D2" presStyleIdx="3" presStyleCnt="4"/>
      <dgm:spPr/>
    </dgm:pt>
    <dgm:pt modelId="{A1A915FC-13E6-E34A-9C3C-11FA34D5510E}" type="pres">
      <dgm:prSet presAssocID="{728C2CCC-FF54-D747-9D68-4006DAB4587B}" presName="connTx" presStyleLbl="parChTrans1D2" presStyleIdx="3" presStyleCnt="4"/>
      <dgm:spPr/>
    </dgm:pt>
    <dgm:pt modelId="{990AA07A-ED37-0547-AEEB-7F445AC76D6C}" type="pres">
      <dgm:prSet presAssocID="{8D162FA7-660F-2D49-A138-114792585B8B}" presName="root2" presStyleCnt="0"/>
      <dgm:spPr/>
    </dgm:pt>
    <dgm:pt modelId="{CE68DDA3-B853-4E4A-A1C7-903B704F47D9}" type="pres">
      <dgm:prSet presAssocID="{8D162FA7-660F-2D49-A138-114792585B8B}" presName="LevelTwoTextNode" presStyleLbl="node2" presStyleIdx="3" presStyleCnt="4">
        <dgm:presLayoutVars>
          <dgm:chPref val="3"/>
        </dgm:presLayoutVars>
      </dgm:prSet>
      <dgm:spPr/>
    </dgm:pt>
    <dgm:pt modelId="{A1A794A7-ED05-2B43-ACC9-E6DF3598E61E}" type="pres">
      <dgm:prSet presAssocID="{8D162FA7-660F-2D49-A138-114792585B8B}" presName="level3hierChild" presStyleCnt="0"/>
      <dgm:spPr/>
    </dgm:pt>
  </dgm:ptLst>
  <dgm:cxnLst>
    <dgm:cxn modelId="{16400E09-D367-864F-B545-A45AFC67750A}" srcId="{99329B70-AEBF-724B-A674-951D0390B1DD}" destId="{4644E826-C054-3443-AA81-5D204DEE7366}" srcOrd="0" destOrd="0" parTransId="{AC77322D-2ECB-F54D-A890-59EFCE2D3CD1}" sibTransId="{4E5CF6F8-1B9F-B445-A123-8A57FB30C6AC}"/>
    <dgm:cxn modelId="{B0672D09-7DE3-3F4F-961E-1432A8AC0BAE}" srcId="{99329B70-AEBF-724B-A674-951D0390B1DD}" destId="{3F8C9C40-49CC-6943-8362-1B1D1D208F6F}" srcOrd="1" destOrd="0" parTransId="{FEC442F1-7D7F-6F4A-957C-D8FE47C047B6}" sibTransId="{63144A84-5C6C-594B-A0D2-24ED42424FF7}"/>
    <dgm:cxn modelId="{5F7C8532-A5D2-CF41-8C92-34735C857F0F}" type="presOf" srcId="{728C2CCC-FF54-D747-9D68-4006DAB4587B}" destId="{A1A915FC-13E6-E34A-9C3C-11FA34D5510E}" srcOrd="1" destOrd="0" presId="urn:microsoft.com/office/officeart/2008/layout/HorizontalMultiLevelHierarchy"/>
    <dgm:cxn modelId="{C72CB032-2ADD-AD4C-89DC-4364BD50B1C2}" type="presOf" srcId="{AC77322D-2ECB-F54D-A890-59EFCE2D3CD1}" destId="{5046944D-8C87-D24D-9783-AA1D7FD9DE9D}" srcOrd="0" destOrd="0" presId="urn:microsoft.com/office/officeart/2008/layout/HorizontalMultiLevelHierarchy"/>
    <dgm:cxn modelId="{9F11F343-75BA-0B4F-BB88-644D842B0AF8}" type="presOf" srcId="{99329B70-AEBF-724B-A674-951D0390B1DD}" destId="{9C11DB76-2158-AA49-B107-4D80F3856F74}" srcOrd="0" destOrd="0" presId="urn:microsoft.com/office/officeart/2008/layout/HorizontalMultiLevelHierarchy"/>
    <dgm:cxn modelId="{7223904D-7BCF-FE4F-AE85-919798977F63}" srcId="{05D2B6E7-E777-8041-B1AC-EAA685B21FEC}" destId="{99329B70-AEBF-724B-A674-951D0390B1DD}" srcOrd="0" destOrd="0" parTransId="{9C1303E5-33C4-684E-8A96-1C3800A02639}" sibTransId="{13A8EE03-007F-0041-9AB4-C05B96763405}"/>
    <dgm:cxn modelId="{E0E1F86A-7B10-9C46-83E6-B59005752F98}" type="presOf" srcId="{3F8C9C40-49CC-6943-8362-1B1D1D208F6F}" destId="{46A48B42-46B2-8E42-B03C-2C50EF2D29C5}" srcOrd="0" destOrd="0" presId="urn:microsoft.com/office/officeart/2008/layout/HorizontalMultiLevelHierarchy"/>
    <dgm:cxn modelId="{FE6CFE73-F2BC-8549-B8DF-D8F4488A01B1}" type="presOf" srcId="{9BE3DE3A-BFA6-944C-8744-EAF78A5364A2}" destId="{5AD4E221-BE70-1F49-AD08-DFEC3C1FF877}" srcOrd="0" destOrd="0" presId="urn:microsoft.com/office/officeart/2008/layout/HorizontalMultiLevelHierarchy"/>
    <dgm:cxn modelId="{9CF69977-F35D-D844-B242-A44D43F871C6}" type="presOf" srcId="{FEC442F1-7D7F-6F4A-957C-D8FE47C047B6}" destId="{D585C862-E3E2-3A42-9D8C-F18B2D287944}" srcOrd="0" destOrd="0" presId="urn:microsoft.com/office/officeart/2008/layout/HorizontalMultiLevelHierarchy"/>
    <dgm:cxn modelId="{6CD1BF7F-0929-0145-B424-BDFD94C2893B}" srcId="{99329B70-AEBF-724B-A674-951D0390B1DD}" destId="{8D162FA7-660F-2D49-A138-114792585B8B}" srcOrd="3" destOrd="0" parTransId="{728C2CCC-FF54-D747-9D68-4006DAB4587B}" sibTransId="{9369DA85-ABFD-EE46-83D4-13C0D4D074EE}"/>
    <dgm:cxn modelId="{21F6B18B-D8F7-3C44-AF59-F9E67CFB0906}" type="presOf" srcId="{8D162FA7-660F-2D49-A138-114792585B8B}" destId="{CE68DDA3-B853-4E4A-A1C7-903B704F47D9}" srcOrd="0" destOrd="0" presId="urn:microsoft.com/office/officeart/2008/layout/HorizontalMultiLevelHierarchy"/>
    <dgm:cxn modelId="{CE6938A0-BCE1-C24E-9A6B-914E49B05563}" type="presOf" srcId="{AC77322D-2ECB-F54D-A890-59EFCE2D3CD1}" destId="{60B1699A-9E36-5846-887E-D4DDD1459F03}" srcOrd="1" destOrd="0" presId="urn:microsoft.com/office/officeart/2008/layout/HorizontalMultiLevelHierarchy"/>
    <dgm:cxn modelId="{24D410A2-46CC-3245-866B-E192CF8EF4B8}" type="presOf" srcId="{728C2CCC-FF54-D747-9D68-4006DAB4587B}" destId="{04401E41-81F3-FE47-8D42-53503C02768A}" srcOrd="0" destOrd="0" presId="urn:microsoft.com/office/officeart/2008/layout/HorizontalMultiLevelHierarchy"/>
    <dgm:cxn modelId="{440F63A6-1998-934A-9948-26DAD80ABC0F}" type="presOf" srcId="{FEC442F1-7D7F-6F4A-957C-D8FE47C047B6}" destId="{03714407-1399-144A-AEDD-68ED84E877FB}" srcOrd="1" destOrd="0" presId="urn:microsoft.com/office/officeart/2008/layout/HorizontalMultiLevelHierarchy"/>
    <dgm:cxn modelId="{591CD8AD-C3C5-A642-AC1C-AF2A271EF3B2}" type="presOf" srcId="{9BE3DE3A-BFA6-944C-8744-EAF78A5364A2}" destId="{7A7E7630-3D62-D847-9619-8AB45535DE4E}" srcOrd="1" destOrd="0" presId="urn:microsoft.com/office/officeart/2008/layout/HorizontalMultiLevelHierarchy"/>
    <dgm:cxn modelId="{1E8E2FB3-DEBF-8F4E-960D-38B7DA730117}" type="presOf" srcId="{05D2B6E7-E777-8041-B1AC-EAA685B21FEC}" destId="{2A2C9F70-7798-8F44-AE13-59360222A758}" srcOrd="0" destOrd="0" presId="urn:microsoft.com/office/officeart/2008/layout/HorizontalMultiLevelHierarchy"/>
    <dgm:cxn modelId="{A6F78ED3-C632-D646-A38F-5A4CE70CF7B0}" type="presOf" srcId="{4644E826-C054-3443-AA81-5D204DEE7366}" destId="{E2C9C9DD-10FB-C048-BE3D-DA5EC8ACD7D2}" srcOrd="0" destOrd="0" presId="urn:microsoft.com/office/officeart/2008/layout/HorizontalMultiLevelHierarchy"/>
    <dgm:cxn modelId="{271919E8-8B04-2E44-9AF1-8D23711FC1C2}" srcId="{99329B70-AEBF-724B-A674-951D0390B1DD}" destId="{96038C55-C8C7-6146-9DD7-01972424824E}" srcOrd="2" destOrd="0" parTransId="{9BE3DE3A-BFA6-944C-8744-EAF78A5364A2}" sibTransId="{C79F5B34-0295-B04E-B639-0B9565629913}"/>
    <dgm:cxn modelId="{A9577DEB-D63B-044B-98F6-C4891A725C88}" type="presOf" srcId="{96038C55-C8C7-6146-9DD7-01972424824E}" destId="{16792A33-F0EA-B34F-BCA9-26190D6576BE}" srcOrd="0" destOrd="0" presId="urn:microsoft.com/office/officeart/2008/layout/HorizontalMultiLevelHierarchy"/>
    <dgm:cxn modelId="{266C798D-C596-024D-9C21-3615E25C8FD8}" type="presParOf" srcId="{2A2C9F70-7798-8F44-AE13-59360222A758}" destId="{03656DF1-178D-C048-904E-FC8E9FC72D2A}" srcOrd="0" destOrd="0" presId="urn:microsoft.com/office/officeart/2008/layout/HorizontalMultiLevelHierarchy"/>
    <dgm:cxn modelId="{52409140-18AE-584D-8AEF-0F25757F1CBD}" type="presParOf" srcId="{03656DF1-178D-C048-904E-FC8E9FC72D2A}" destId="{9C11DB76-2158-AA49-B107-4D80F3856F74}" srcOrd="0" destOrd="0" presId="urn:microsoft.com/office/officeart/2008/layout/HorizontalMultiLevelHierarchy"/>
    <dgm:cxn modelId="{B1A2AD43-28D7-5646-8F0F-3BFE4DAAA6FA}" type="presParOf" srcId="{03656DF1-178D-C048-904E-FC8E9FC72D2A}" destId="{0AD31BD3-AC32-3240-B353-83A78F1E08FD}" srcOrd="1" destOrd="0" presId="urn:microsoft.com/office/officeart/2008/layout/HorizontalMultiLevelHierarchy"/>
    <dgm:cxn modelId="{8F9A22BA-4F41-2944-BC09-933DD4766CC3}" type="presParOf" srcId="{0AD31BD3-AC32-3240-B353-83A78F1E08FD}" destId="{5046944D-8C87-D24D-9783-AA1D7FD9DE9D}" srcOrd="0" destOrd="0" presId="urn:microsoft.com/office/officeart/2008/layout/HorizontalMultiLevelHierarchy"/>
    <dgm:cxn modelId="{252C3940-CDC4-B647-9330-7170FE8E908E}" type="presParOf" srcId="{5046944D-8C87-D24D-9783-AA1D7FD9DE9D}" destId="{60B1699A-9E36-5846-887E-D4DDD1459F03}" srcOrd="0" destOrd="0" presId="urn:microsoft.com/office/officeart/2008/layout/HorizontalMultiLevelHierarchy"/>
    <dgm:cxn modelId="{EF60A3FE-A0A9-984A-8CD2-B9D9E25D0C38}" type="presParOf" srcId="{0AD31BD3-AC32-3240-B353-83A78F1E08FD}" destId="{EBBC557E-FEE5-4C4B-A2F8-9B3D868B67F3}" srcOrd="1" destOrd="0" presId="urn:microsoft.com/office/officeart/2008/layout/HorizontalMultiLevelHierarchy"/>
    <dgm:cxn modelId="{E5248278-B220-774E-9A9A-FD36256ED7A8}" type="presParOf" srcId="{EBBC557E-FEE5-4C4B-A2F8-9B3D868B67F3}" destId="{E2C9C9DD-10FB-C048-BE3D-DA5EC8ACD7D2}" srcOrd="0" destOrd="0" presId="urn:microsoft.com/office/officeart/2008/layout/HorizontalMultiLevelHierarchy"/>
    <dgm:cxn modelId="{F9D30337-A16B-BD4B-B2F9-CE68B47B4741}" type="presParOf" srcId="{EBBC557E-FEE5-4C4B-A2F8-9B3D868B67F3}" destId="{0701F5D5-2F01-F24D-9975-F5869500F9CC}" srcOrd="1" destOrd="0" presId="urn:microsoft.com/office/officeart/2008/layout/HorizontalMultiLevelHierarchy"/>
    <dgm:cxn modelId="{5C3F3805-3B24-E742-887A-364EA5877327}" type="presParOf" srcId="{0AD31BD3-AC32-3240-B353-83A78F1E08FD}" destId="{D585C862-E3E2-3A42-9D8C-F18B2D287944}" srcOrd="2" destOrd="0" presId="urn:microsoft.com/office/officeart/2008/layout/HorizontalMultiLevelHierarchy"/>
    <dgm:cxn modelId="{6C641DAF-7ED4-604B-8E82-FDF6A3149132}" type="presParOf" srcId="{D585C862-E3E2-3A42-9D8C-F18B2D287944}" destId="{03714407-1399-144A-AEDD-68ED84E877FB}" srcOrd="0" destOrd="0" presId="urn:microsoft.com/office/officeart/2008/layout/HorizontalMultiLevelHierarchy"/>
    <dgm:cxn modelId="{849DFF5C-324A-E34A-A1CD-C9924333D5F0}" type="presParOf" srcId="{0AD31BD3-AC32-3240-B353-83A78F1E08FD}" destId="{3207796F-4C31-DF4B-861D-410B6097E1F9}" srcOrd="3" destOrd="0" presId="urn:microsoft.com/office/officeart/2008/layout/HorizontalMultiLevelHierarchy"/>
    <dgm:cxn modelId="{8575A2FB-EBFA-5242-A25C-39995E059BD2}" type="presParOf" srcId="{3207796F-4C31-DF4B-861D-410B6097E1F9}" destId="{46A48B42-46B2-8E42-B03C-2C50EF2D29C5}" srcOrd="0" destOrd="0" presId="urn:microsoft.com/office/officeart/2008/layout/HorizontalMultiLevelHierarchy"/>
    <dgm:cxn modelId="{7D8D2A3A-35D3-3F49-B3EF-80D2A0F8420F}" type="presParOf" srcId="{3207796F-4C31-DF4B-861D-410B6097E1F9}" destId="{23A48DF5-E491-C345-8460-EC943F861D4F}" srcOrd="1" destOrd="0" presId="urn:microsoft.com/office/officeart/2008/layout/HorizontalMultiLevelHierarchy"/>
    <dgm:cxn modelId="{20A2C12C-6F42-EC4C-A489-76A989CE3DD0}" type="presParOf" srcId="{0AD31BD3-AC32-3240-B353-83A78F1E08FD}" destId="{5AD4E221-BE70-1F49-AD08-DFEC3C1FF877}" srcOrd="4" destOrd="0" presId="urn:microsoft.com/office/officeart/2008/layout/HorizontalMultiLevelHierarchy"/>
    <dgm:cxn modelId="{992E6E18-5C35-4943-AD33-DFA7B79D05BD}" type="presParOf" srcId="{5AD4E221-BE70-1F49-AD08-DFEC3C1FF877}" destId="{7A7E7630-3D62-D847-9619-8AB45535DE4E}" srcOrd="0" destOrd="0" presId="urn:microsoft.com/office/officeart/2008/layout/HorizontalMultiLevelHierarchy"/>
    <dgm:cxn modelId="{FED728DF-3B8B-8948-B54D-6CA0FA16A3C3}" type="presParOf" srcId="{0AD31BD3-AC32-3240-B353-83A78F1E08FD}" destId="{980C3711-DE83-8144-A50C-D8642C74ABF5}" srcOrd="5" destOrd="0" presId="urn:microsoft.com/office/officeart/2008/layout/HorizontalMultiLevelHierarchy"/>
    <dgm:cxn modelId="{E571BFFB-639B-CF4C-9E42-6E761FF6B12C}" type="presParOf" srcId="{980C3711-DE83-8144-A50C-D8642C74ABF5}" destId="{16792A33-F0EA-B34F-BCA9-26190D6576BE}" srcOrd="0" destOrd="0" presId="urn:microsoft.com/office/officeart/2008/layout/HorizontalMultiLevelHierarchy"/>
    <dgm:cxn modelId="{898F422D-7951-C847-81BB-2638C3D079A0}" type="presParOf" srcId="{980C3711-DE83-8144-A50C-D8642C74ABF5}" destId="{D23AB476-11CE-E44C-9294-F2D145B1A790}" srcOrd="1" destOrd="0" presId="urn:microsoft.com/office/officeart/2008/layout/HorizontalMultiLevelHierarchy"/>
    <dgm:cxn modelId="{771458DE-566C-FF43-BA6A-F0AFEB5846EC}" type="presParOf" srcId="{0AD31BD3-AC32-3240-B353-83A78F1E08FD}" destId="{04401E41-81F3-FE47-8D42-53503C02768A}" srcOrd="6" destOrd="0" presId="urn:microsoft.com/office/officeart/2008/layout/HorizontalMultiLevelHierarchy"/>
    <dgm:cxn modelId="{C8D8D529-77E3-9B4B-B229-93E2DAFDD1B2}" type="presParOf" srcId="{04401E41-81F3-FE47-8D42-53503C02768A}" destId="{A1A915FC-13E6-E34A-9C3C-11FA34D5510E}" srcOrd="0" destOrd="0" presId="urn:microsoft.com/office/officeart/2008/layout/HorizontalMultiLevelHierarchy"/>
    <dgm:cxn modelId="{0351F336-4DCC-B041-9277-C5BB2D12E6D1}" type="presParOf" srcId="{0AD31BD3-AC32-3240-B353-83A78F1E08FD}" destId="{990AA07A-ED37-0547-AEEB-7F445AC76D6C}" srcOrd="7" destOrd="0" presId="urn:microsoft.com/office/officeart/2008/layout/HorizontalMultiLevelHierarchy"/>
    <dgm:cxn modelId="{ACA7F06F-B9AA-1744-BAD5-30E8408E2609}" type="presParOf" srcId="{990AA07A-ED37-0547-AEEB-7F445AC76D6C}" destId="{CE68DDA3-B853-4E4A-A1C7-903B704F47D9}" srcOrd="0" destOrd="0" presId="urn:microsoft.com/office/officeart/2008/layout/HorizontalMultiLevelHierarchy"/>
    <dgm:cxn modelId="{089C1EEF-5E2E-6741-9F6B-CC075F79608E}" type="presParOf" srcId="{990AA07A-ED37-0547-AEEB-7F445AC76D6C}" destId="{A1A794A7-ED05-2B43-ACC9-E6DF3598E61E}"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401E41-81F3-FE47-8D42-53503C02768A}">
      <dsp:nvSpPr>
        <dsp:cNvPr id="0" name=""/>
        <dsp:cNvSpPr/>
      </dsp:nvSpPr>
      <dsp:spPr>
        <a:xfrm>
          <a:off x="1955392" y="2463251"/>
          <a:ext cx="614039" cy="1755066"/>
        </a:xfrm>
        <a:custGeom>
          <a:avLst/>
          <a:gdLst/>
          <a:ahLst/>
          <a:cxnLst/>
          <a:rect l="0" t="0" r="0" b="0"/>
          <a:pathLst>
            <a:path>
              <a:moveTo>
                <a:pt x="0" y="0"/>
              </a:moveTo>
              <a:lnTo>
                <a:pt x="307019" y="0"/>
              </a:lnTo>
              <a:lnTo>
                <a:pt x="307019" y="1755066"/>
              </a:lnTo>
              <a:lnTo>
                <a:pt x="614039" y="1755066"/>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GB" sz="1800" kern="1200">
            <a:latin typeface="Tahoma" panose="020B0604030504040204" pitchFamily="34" charset="0"/>
            <a:ea typeface="Tahoma" panose="020B0604030504040204" pitchFamily="34" charset="0"/>
            <a:cs typeface="Tahoma" panose="020B0604030504040204" pitchFamily="34" charset="0"/>
          </a:endParaRPr>
        </a:p>
      </dsp:txBody>
      <dsp:txXfrm>
        <a:off x="2215927" y="3294299"/>
        <a:ext cx="92969" cy="92969"/>
      </dsp:txXfrm>
    </dsp:sp>
    <dsp:sp modelId="{5AD4E221-BE70-1F49-AD08-DFEC3C1FF877}">
      <dsp:nvSpPr>
        <dsp:cNvPr id="0" name=""/>
        <dsp:cNvSpPr/>
      </dsp:nvSpPr>
      <dsp:spPr>
        <a:xfrm>
          <a:off x="1955392" y="2463251"/>
          <a:ext cx="614039" cy="585022"/>
        </a:xfrm>
        <a:custGeom>
          <a:avLst/>
          <a:gdLst/>
          <a:ahLst/>
          <a:cxnLst/>
          <a:rect l="0" t="0" r="0" b="0"/>
          <a:pathLst>
            <a:path>
              <a:moveTo>
                <a:pt x="0" y="0"/>
              </a:moveTo>
              <a:lnTo>
                <a:pt x="307019" y="0"/>
              </a:lnTo>
              <a:lnTo>
                <a:pt x="307019" y="585022"/>
              </a:lnTo>
              <a:lnTo>
                <a:pt x="614039" y="585022"/>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GB" sz="1800" kern="1200">
            <a:latin typeface="Tahoma" panose="020B0604030504040204" pitchFamily="34" charset="0"/>
            <a:ea typeface="Tahoma" panose="020B0604030504040204" pitchFamily="34" charset="0"/>
            <a:cs typeface="Tahoma" panose="020B0604030504040204" pitchFamily="34" charset="0"/>
          </a:endParaRPr>
        </a:p>
      </dsp:txBody>
      <dsp:txXfrm>
        <a:off x="2241208" y="2734559"/>
        <a:ext cx="42405" cy="42405"/>
      </dsp:txXfrm>
    </dsp:sp>
    <dsp:sp modelId="{D585C862-E3E2-3A42-9D8C-F18B2D287944}">
      <dsp:nvSpPr>
        <dsp:cNvPr id="0" name=""/>
        <dsp:cNvSpPr/>
      </dsp:nvSpPr>
      <dsp:spPr>
        <a:xfrm>
          <a:off x="1955392" y="1878228"/>
          <a:ext cx="614039" cy="585022"/>
        </a:xfrm>
        <a:custGeom>
          <a:avLst/>
          <a:gdLst/>
          <a:ahLst/>
          <a:cxnLst/>
          <a:rect l="0" t="0" r="0" b="0"/>
          <a:pathLst>
            <a:path>
              <a:moveTo>
                <a:pt x="0" y="585022"/>
              </a:moveTo>
              <a:lnTo>
                <a:pt x="307019" y="585022"/>
              </a:lnTo>
              <a:lnTo>
                <a:pt x="307019" y="0"/>
              </a:lnTo>
              <a:lnTo>
                <a:pt x="614039" y="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GB" sz="1800" kern="1200">
            <a:latin typeface="Tahoma" panose="020B0604030504040204" pitchFamily="34" charset="0"/>
            <a:ea typeface="Tahoma" panose="020B0604030504040204" pitchFamily="34" charset="0"/>
            <a:cs typeface="Tahoma" panose="020B0604030504040204" pitchFamily="34" charset="0"/>
          </a:endParaRPr>
        </a:p>
      </dsp:txBody>
      <dsp:txXfrm>
        <a:off x="2241208" y="2149537"/>
        <a:ext cx="42405" cy="42405"/>
      </dsp:txXfrm>
    </dsp:sp>
    <dsp:sp modelId="{5046944D-8C87-D24D-9783-AA1D7FD9DE9D}">
      <dsp:nvSpPr>
        <dsp:cNvPr id="0" name=""/>
        <dsp:cNvSpPr/>
      </dsp:nvSpPr>
      <dsp:spPr>
        <a:xfrm>
          <a:off x="1955392" y="708184"/>
          <a:ext cx="614039" cy="1755066"/>
        </a:xfrm>
        <a:custGeom>
          <a:avLst/>
          <a:gdLst/>
          <a:ahLst/>
          <a:cxnLst/>
          <a:rect l="0" t="0" r="0" b="0"/>
          <a:pathLst>
            <a:path>
              <a:moveTo>
                <a:pt x="0" y="1755066"/>
              </a:moveTo>
              <a:lnTo>
                <a:pt x="307019" y="1755066"/>
              </a:lnTo>
              <a:lnTo>
                <a:pt x="307019" y="0"/>
              </a:lnTo>
              <a:lnTo>
                <a:pt x="614039" y="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GB" sz="1800" kern="1200">
            <a:latin typeface="Tahoma" panose="020B0604030504040204" pitchFamily="34" charset="0"/>
            <a:ea typeface="Tahoma" panose="020B0604030504040204" pitchFamily="34" charset="0"/>
            <a:cs typeface="Tahoma" panose="020B0604030504040204" pitchFamily="34" charset="0"/>
          </a:endParaRPr>
        </a:p>
      </dsp:txBody>
      <dsp:txXfrm>
        <a:off x="2215927" y="1539233"/>
        <a:ext cx="92969" cy="92969"/>
      </dsp:txXfrm>
    </dsp:sp>
    <dsp:sp modelId="{9C11DB76-2158-AA49-B107-4D80F3856F74}">
      <dsp:nvSpPr>
        <dsp:cNvPr id="0" name=""/>
        <dsp:cNvSpPr/>
      </dsp:nvSpPr>
      <dsp:spPr>
        <a:xfrm rot="16200000">
          <a:off x="-736547" y="1995233"/>
          <a:ext cx="4447843" cy="936035"/>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GB" sz="1800" kern="1200" dirty="0">
              <a:latin typeface="Tahoma" panose="020B0604030504040204" pitchFamily="34" charset="0"/>
              <a:ea typeface="Tahoma" panose="020B0604030504040204" pitchFamily="34" charset="0"/>
              <a:cs typeface="Tahoma" panose="020B0604030504040204" pitchFamily="34" charset="0"/>
            </a:rPr>
            <a:t>Methods</a:t>
          </a:r>
        </a:p>
      </dsp:txBody>
      <dsp:txXfrm>
        <a:off x="-736547" y="1995233"/>
        <a:ext cx="4447843" cy="936035"/>
      </dsp:txXfrm>
    </dsp:sp>
    <dsp:sp modelId="{E2C9C9DD-10FB-C048-BE3D-DA5EC8ACD7D2}">
      <dsp:nvSpPr>
        <dsp:cNvPr id="0" name=""/>
        <dsp:cNvSpPr/>
      </dsp:nvSpPr>
      <dsp:spPr>
        <a:xfrm>
          <a:off x="2569431" y="240166"/>
          <a:ext cx="3070196" cy="936035"/>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Font typeface="+mj-lt"/>
            <a:buNone/>
          </a:pPr>
          <a:r>
            <a:rPr lang="en-US" sz="1800" kern="1200" dirty="0">
              <a:latin typeface="Tahoma" panose="020B0604030504040204" pitchFamily="34" charset="0"/>
              <a:ea typeface="Tahoma" panose="020B0604030504040204" pitchFamily="34" charset="0"/>
              <a:cs typeface="Tahoma" panose="020B0604030504040204" pitchFamily="34" charset="0"/>
            </a:rPr>
            <a:t>Univariate</a:t>
          </a:r>
          <a:endParaRPr lang="en-GB" sz="1800" kern="1200" dirty="0">
            <a:latin typeface="Tahoma" panose="020B0604030504040204" pitchFamily="34" charset="0"/>
            <a:ea typeface="Tahoma" panose="020B0604030504040204" pitchFamily="34" charset="0"/>
            <a:cs typeface="Tahoma" panose="020B0604030504040204" pitchFamily="34" charset="0"/>
          </a:endParaRPr>
        </a:p>
      </dsp:txBody>
      <dsp:txXfrm>
        <a:off x="2569431" y="240166"/>
        <a:ext cx="3070196" cy="936035"/>
      </dsp:txXfrm>
    </dsp:sp>
    <dsp:sp modelId="{46A48B42-46B2-8E42-B03C-2C50EF2D29C5}">
      <dsp:nvSpPr>
        <dsp:cNvPr id="0" name=""/>
        <dsp:cNvSpPr/>
      </dsp:nvSpPr>
      <dsp:spPr>
        <a:xfrm>
          <a:off x="2569431" y="1410211"/>
          <a:ext cx="3070196" cy="936035"/>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Font typeface="+mj-lt"/>
            <a:buNone/>
          </a:pPr>
          <a:r>
            <a:rPr lang="en-US" sz="1800" kern="1200" dirty="0">
              <a:latin typeface="Tahoma" panose="020B0604030504040204" pitchFamily="34" charset="0"/>
              <a:ea typeface="Tahoma" panose="020B0604030504040204" pitchFamily="34" charset="0"/>
              <a:cs typeface="Tahoma" panose="020B0604030504040204" pitchFamily="34" charset="0"/>
            </a:rPr>
            <a:t>Pearson correlation</a:t>
          </a:r>
          <a:endParaRPr lang="en-GB" sz="1800" kern="1200" dirty="0">
            <a:latin typeface="Tahoma" panose="020B0604030504040204" pitchFamily="34" charset="0"/>
            <a:ea typeface="Tahoma" panose="020B0604030504040204" pitchFamily="34" charset="0"/>
            <a:cs typeface="Tahoma" panose="020B0604030504040204" pitchFamily="34" charset="0"/>
          </a:endParaRPr>
        </a:p>
      </dsp:txBody>
      <dsp:txXfrm>
        <a:off x="2569431" y="1410211"/>
        <a:ext cx="3070196" cy="936035"/>
      </dsp:txXfrm>
    </dsp:sp>
    <dsp:sp modelId="{16792A33-F0EA-B34F-BCA9-26190D6576BE}">
      <dsp:nvSpPr>
        <dsp:cNvPr id="0" name=""/>
        <dsp:cNvSpPr/>
      </dsp:nvSpPr>
      <dsp:spPr>
        <a:xfrm>
          <a:off x="2569431" y="2580255"/>
          <a:ext cx="3070196" cy="936035"/>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Font typeface="+mj-lt"/>
            <a:buNone/>
          </a:pPr>
          <a:r>
            <a:rPr lang="en-US" sz="1800" kern="1200" dirty="0">
              <a:latin typeface="Tahoma" panose="020B0604030504040204" pitchFamily="34" charset="0"/>
              <a:ea typeface="Tahoma" panose="020B0604030504040204" pitchFamily="34" charset="0"/>
              <a:cs typeface="Tahoma" panose="020B0604030504040204" pitchFamily="34" charset="0"/>
            </a:rPr>
            <a:t>Mutual information</a:t>
          </a:r>
          <a:endParaRPr lang="en-GB" sz="1800" kern="1200" dirty="0">
            <a:latin typeface="Tahoma" panose="020B0604030504040204" pitchFamily="34" charset="0"/>
            <a:ea typeface="Tahoma" panose="020B0604030504040204" pitchFamily="34" charset="0"/>
            <a:cs typeface="Tahoma" panose="020B0604030504040204" pitchFamily="34" charset="0"/>
          </a:endParaRPr>
        </a:p>
      </dsp:txBody>
      <dsp:txXfrm>
        <a:off x="2569431" y="2580255"/>
        <a:ext cx="3070196" cy="936035"/>
      </dsp:txXfrm>
    </dsp:sp>
    <dsp:sp modelId="{CE68DDA3-B853-4E4A-A1C7-903B704F47D9}">
      <dsp:nvSpPr>
        <dsp:cNvPr id="0" name=""/>
        <dsp:cNvSpPr/>
      </dsp:nvSpPr>
      <dsp:spPr>
        <a:xfrm>
          <a:off x="2569431" y="3750299"/>
          <a:ext cx="3070196" cy="936035"/>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Font typeface="+mj-lt"/>
            <a:buNone/>
          </a:pPr>
          <a:r>
            <a:rPr lang="en-US" sz="1800" kern="1200" dirty="0">
              <a:latin typeface="Tahoma" panose="020B0604030504040204" pitchFamily="34" charset="0"/>
              <a:ea typeface="Tahoma" panose="020B0604030504040204" pitchFamily="34" charset="0"/>
              <a:cs typeface="Tahoma" panose="020B0604030504040204" pitchFamily="34" charset="0"/>
            </a:rPr>
            <a:t>Recursive Feature Elimination</a:t>
          </a:r>
        </a:p>
        <a:p>
          <a:pPr marL="0" lvl="0" indent="0" algn="ctr" defTabSz="800100">
            <a:lnSpc>
              <a:spcPct val="90000"/>
            </a:lnSpc>
            <a:spcBef>
              <a:spcPct val="0"/>
            </a:spcBef>
            <a:spcAft>
              <a:spcPct val="35000"/>
            </a:spcAft>
            <a:buFont typeface="+mj-lt"/>
            <a:buNone/>
          </a:pPr>
          <a:endParaRPr lang="en-GB" sz="1800" kern="1200" dirty="0">
            <a:latin typeface="Tahoma" panose="020B0604030504040204" pitchFamily="34" charset="0"/>
            <a:ea typeface="Tahoma" panose="020B0604030504040204" pitchFamily="34" charset="0"/>
            <a:cs typeface="Tahoma" panose="020B0604030504040204" pitchFamily="34" charset="0"/>
          </a:endParaRPr>
        </a:p>
      </dsp:txBody>
      <dsp:txXfrm>
        <a:off x="2569431" y="3750299"/>
        <a:ext cx="3070196" cy="936035"/>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gif>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Tahoma" panose="020B060403050404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Tahoma" panose="020B0604030504040204" pitchFamily="34" charset="0"/>
              </a:defRPr>
            </a:lvl1pPr>
          </a:lstStyle>
          <a:p>
            <a:fld id="{278700F8-1320-FC40-9FD0-B6C7047FA61D}" type="datetimeFigureOut">
              <a:rPr lang="en-US" smtClean="0"/>
              <a:pPr/>
              <a:t>8/1/24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Tahoma" panose="020B060403050404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Tahoma" panose="020B0604030504040204" pitchFamily="34" charset="0"/>
              </a:defRPr>
            </a:lvl1pPr>
          </a:lstStyle>
          <a:p>
            <a:fld id="{5C197BE1-06CB-654A-AF10-632F2CB88224}" type="slidenum">
              <a:rPr lang="en-US" smtClean="0"/>
              <a:pPr/>
              <a:t>‹#›</a:t>
            </a:fld>
            <a:endParaRPr lang="en-US" dirty="0"/>
          </a:p>
        </p:txBody>
      </p:sp>
    </p:spTree>
    <p:extLst>
      <p:ext uri="{BB962C8B-B14F-4D97-AF65-F5344CB8AC3E}">
        <p14:creationId xmlns:p14="http://schemas.microsoft.com/office/powerpoint/2010/main" val="2880978662"/>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Tahoma" panose="020B0604030504040204" pitchFamily="34" charset="0"/>
        <a:ea typeface="+mn-ea"/>
        <a:cs typeface="+mn-cs"/>
      </a:defRPr>
    </a:lvl1pPr>
    <a:lvl2pPr marL="457200" algn="l" defTabSz="914400" rtl="0" eaLnBrk="1" latinLnBrk="0" hangingPunct="1">
      <a:defRPr sz="1200" b="0" i="0" kern="1200">
        <a:solidFill>
          <a:schemeClr val="tx1"/>
        </a:solidFill>
        <a:latin typeface="Tahoma" panose="020B0604030504040204" pitchFamily="34" charset="0"/>
        <a:ea typeface="+mn-ea"/>
        <a:cs typeface="+mn-cs"/>
      </a:defRPr>
    </a:lvl2pPr>
    <a:lvl3pPr marL="914400" algn="l" defTabSz="914400" rtl="0" eaLnBrk="1" latinLnBrk="0" hangingPunct="1">
      <a:defRPr sz="1200" b="0" i="0" kern="1200">
        <a:solidFill>
          <a:schemeClr val="tx1"/>
        </a:solidFill>
        <a:latin typeface="Tahoma" panose="020B0604030504040204" pitchFamily="34" charset="0"/>
        <a:ea typeface="+mn-ea"/>
        <a:cs typeface="+mn-cs"/>
      </a:defRPr>
    </a:lvl3pPr>
    <a:lvl4pPr marL="1371600" algn="l" defTabSz="914400" rtl="0" eaLnBrk="1" latinLnBrk="0" hangingPunct="1">
      <a:defRPr sz="1200" b="0" i="0" kern="1200">
        <a:solidFill>
          <a:schemeClr val="tx1"/>
        </a:solidFill>
        <a:latin typeface="Tahoma" panose="020B0604030504040204" pitchFamily="34" charset="0"/>
        <a:ea typeface="+mn-ea"/>
        <a:cs typeface="+mn-cs"/>
      </a:defRPr>
    </a:lvl4pPr>
    <a:lvl5pPr marL="1828800" algn="l" defTabSz="914400" rtl="0" eaLnBrk="1" latinLnBrk="0" hangingPunct="1">
      <a:defRPr sz="1200" b="0" i="0" kern="1200">
        <a:solidFill>
          <a:schemeClr val="tx1"/>
        </a:solidFill>
        <a:latin typeface="Tahoma" panose="020B060403050404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197BE1-06CB-654A-AF10-632F2CB88224}" type="slidenum">
              <a:rPr lang="en-US" smtClean="0"/>
              <a:t>1</a:t>
            </a:fld>
            <a:endParaRPr lang="en-US"/>
          </a:p>
        </p:txBody>
      </p:sp>
    </p:spTree>
    <p:extLst>
      <p:ext uri="{BB962C8B-B14F-4D97-AF65-F5344CB8AC3E}">
        <p14:creationId xmlns:p14="http://schemas.microsoft.com/office/powerpoint/2010/main" val="3999259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a:buNone/>
            </a:pPr>
            <a:r>
              <a:rPr lang="en-US" sz="1800" dirty="0">
                <a:ea typeface="Tahoma" panose="020B0604030504040204" pitchFamily="34" charset="0"/>
                <a:cs typeface="Tahoma" panose="020B0604030504040204" pitchFamily="34" charset="0"/>
              </a:rPr>
              <a:t>Analysis of the Plot:</a:t>
            </a:r>
            <a:endParaRPr lang="en-US" sz="1800" dirty="0">
              <a:cs typeface="Tahoma" panose="020B0604030504040204" pitchFamily="34" charset="0"/>
            </a:endParaRPr>
          </a:p>
          <a:p>
            <a:pPr algn="just"/>
            <a:r>
              <a:rPr lang="en-US" sz="1800" dirty="0">
                <a:ea typeface="Tahoma" panose="020B0604030504040204" pitchFamily="34" charset="0"/>
                <a:cs typeface="Tahoma" panose="020B0604030504040204" pitchFamily="34" charset="0"/>
              </a:rPr>
              <a:t>Strong Positive Contributors:</a:t>
            </a:r>
            <a:endParaRPr lang="en-US" sz="1800" dirty="0">
              <a:cs typeface="Tahoma" panose="020B0604030504040204" pitchFamily="34" charset="0"/>
            </a:endParaRPr>
          </a:p>
          <a:p>
            <a:pPr lvl="1" algn="just"/>
            <a:r>
              <a:rPr lang="en-US" sz="1800" dirty="0">
                <a:ea typeface="Tahoma" panose="020B0604030504040204" pitchFamily="34" charset="0"/>
                <a:cs typeface="Tahoma" panose="020B0604030504040204" pitchFamily="34" charset="0"/>
              </a:rPr>
              <a:t>Cr (Chromium): Highest positive loading score, indicating a strong positive contribution to the first principal component.</a:t>
            </a:r>
            <a:endParaRPr lang="en-US" sz="1800" dirty="0">
              <a:cs typeface="Tahoma" panose="020B0604030504040204" pitchFamily="34" charset="0"/>
            </a:endParaRPr>
          </a:p>
          <a:p>
            <a:pPr lvl="1" algn="just"/>
            <a:r>
              <a:rPr lang="en-US" sz="1800" dirty="0">
                <a:ea typeface="Tahoma" panose="020B0604030504040204" pitchFamily="34" charset="0"/>
                <a:cs typeface="Tahoma" panose="020B0604030504040204" pitchFamily="34" charset="0"/>
              </a:rPr>
              <a:t>Ni (Nickel) and Mo (Molybdenum): Also have high positive loading scores.</a:t>
            </a:r>
            <a:endParaRPr lang="en-US" sz="1800" dirty="0">
              <a:cs typeface="Tahoma" panose="020B0604030504040204" pitchFamily="34" charset="0"/>
            </a:endParaRPr>
          </a:p>
          <a:p>
            <a:pPr algn="just"/>
            <a:r>
              <a:rPr lang="en-US" sz="1800" dirty="0">
                <a:ea typeface="Tahoma" panose="020B0604030504040204" pitchFamily="34" charset="0"/>
                <a:cs typeface="Tahoma" panose="020B0604030504040204" pitchFamily="34" charset="0"/>
              </a:rPr>
              <a:t>Strong Negative Contributors:</a:t>
            </a:r>
            <a:endParaRPr lang="en-US" sz="1800" dirty="0">
              <a:cs typeface="Tahoma" panose="020B0604030504040204" pitchFamily="34" charset="0"/>
            </a:endParaRPr>
          </a:p>
          <a:p>
            <a:pPr lvl="1" algn="just"/>
            <a:r>
              <a:rPr lang="en-US" sz="1800" dirty="0">
                <a:ea typeface="Tahoma" panose="020B0604030504040204" pitchFamily="34" charset="0"/>
                <a:cs typeface="Tahoma" panose="020B0604030504040204" pitchFamily="34" charset="0"/>
              </a:rPr>
              <a:t>Fe (Iron): Highest negative loading score, indicating a strong negative contribution to the first principal component.</a:t>
            </a:r>
            <a:endParaRPr lang="en-US" sz="1800" dirty="0">
              <a:cs typeface="Tahoma" panose="020B0604030504040204" pitchFamily="34" charset="0"/>
            </a:endParaRPr>
          </a:p>
          <a:p>
            <a:pPr lvl="1" algn="just"/>
            <a:r>
              <a:rPr lang="en-US" sz="1800" dirty="0">
                <a:ea typeface="Tahoma" panose="020B0604030504040204" pitchFamily="34" charset="0"/>
                <a:cs typeface="Tahoma" panose="020B0604030504040204" pitchFamily="34" charset="0"/>
              </a:rPr>
              <a:t>S (Sulfur): Also has a significant negative loading score.</a:t>
            </a:r>
            <a:endParaRPr lang="en-US" sz="1800" dirty="0">
              <a:cs typeface="Tahoma" panose="020B0604030504040204" pitchFamily="34" charset="0"/>
            </a:endParaRPr>
          </a:p>
          <a:p>
            <a:pPr algn="just"/>
            <a:r>
              <a:rPr lang="en-US" sz="1800" dirty="0">
                <a:ea typeface="Tahoma" panose="020B0604030504040204" pitchFamily="34" charset="0"/>
                <a:cs typeface="Tahoma" panose="020B0604030504040204" pitchFamily="34" charset="0"/>
              </a:rPr>
              <a:t>Moderate Contributors:</a:t>
            </a:r>
            <a:endParaRPr lang="en-US" sz="1800" dirty="0">
              <a:cs typeface="Tahoma" panose="020B0604030504040204" pitchFamily="34" charset="0"/>
            </a:endParaRPr>
          </a:p>
          <a:p>
            <a:pPr lvl="1" algn="just"/>
            <a:r>
              <a:rPr lang="en-US" sz="1800" dirty="0">
                <a:ea typeface="Tahoma" panose="020B0604030504040204" pitchFamily="34" charset="0"/>
                <a:cs typeface="Tahoma" panose="020B0604030504040204" pitchFamily="34" charset="0"/>
              </a:rPr>
              <a:t>Ca (Calcium) and Pb (Lead): Moderate positive loading scores, contributing positively but not as strongly as Cr or Ni.</a:t>
            </a:r>
            <a:endParaRPr lang="en-US" sz="1800" dirty="0">
              <a:cs typeface="Tahoma" panose="020B0604030504040204" pitchFamily="34" charset="0"/>
            </a:endParaRPr>
          </a:p>
          <a:p>
            <a:pPr lvl="1" algn="just"/>
            <a:r>
              <a:rPr lang="en-US" sz="1800" dirty="0">
                <a:ea typeface="Tahoma" panose="020B0604030504040204" pitchFamily="34" charset="0"/>
                <a:cs typeface="Tahoma" panose="020B0604030504040204" pitchFamily="34" charset="0"/>
              </a:rPr>
              <a:t>Nb (Niobium) and Al (Aluminum): Moderate negative loading scores.</a:t>
            </a:r>
            <a:endParaRPr lang="en-US" sz="1800" dirty="0"/>
          </a:p>
          <a:p>
            <a:endParaRPr lang="en-US" dirty="0"/>
          </a:p>
        </p:txBody>
      </p:sp>
      <p:sp>
        <p:nvSpPr>
          <p:cNvPr id="4" name="Slide Number Placeholder 3"/>
          <p:cNvSpPr>
            <a:spLocks noGrp="1"/>
          </p:cNvSpPr>
          <p:nvPr>
            <p:ph type="sldNum" sz="quarter" idx="5"/>
          </p:nvPr>
        </p:nvSpPr>
        <p:spPr/>
        <p:txBody>
          <a:bodyPr/>
          <a:lstStyle/>
          <a:p>
            <a:fld id="{5C197BE1-06CB-654A-AF10-632F2CB88224}" type="slidenum">
              <a:rPr lang="en-US" smtClean="0"/>
              <a:pPr/>
              <a:t>10</a:t>
            </a:fld>
            <a:endParaRPr lang="en-US" dirty="0"/>
          </a:p>
        </p:txBody>
      </p:sp>
    </p:spTree>
    <p:extLst>
      <p:ext uri="{BB962C8B-B14F-4D97-AF65-F5344CB8AC3E}">
        <p14:creationId xmlns:p14="http://schemas.microsoft.com/office/powerpoint/2010/main" val="2533308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D1D90EE-4B22-8B4A-AD58-D8C952AFEBC3}" type="datetime1">
              <a:rPr lang="en-IN" smtClean="0"/>
              <a:t>02/08/24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A13C27-E475-5440-8DA4-A308663C509C}" type="datetime1">
              <a:rPr lang="en-IN" smtClean="0"/>
              <a:t>02/08/24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63E3C37-B55F-994C-9255-F7A283D07022}" type="datetime1">
              <a:rPr lang="en-IN" smtClean="0"/>
              <a:t>02/08/24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ADA015-05FA-1E45-BE32-261BA1B2C0AC}" type="datetime1">
              <a:rPr lang="en-IN" smtClean="0"/>
              <a:t>02/08/24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7A7634-DB9A-F848-9366-C8F72D4AE719}" type="datetime1">
              <a:rPr lang="en-IN" smtClean="0"/>
              <a:t>02/08/24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6A49C44-5C39-694F-9CE8-6060620688D5}" type="datetime1">
              <a:rPr lang="en-IN" smtClean="0"/>
              <a:t>02/08/24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0BAD0D5-4BFB-7045-A477-F1C108BDB26D}" type="datetime1">
              <a:rPr lang="en-IN" smtClean="0"/>
              <a:t>02/08/24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1CA2C4D-31CA-C841-968A-E26A1D736995}" type="datetime1">
              <a:rPr lang="en-IN" smtClean="0"/>
              <a:t>02/08/24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6BC7F-5A50-4C4B-AB67-93B7421AD7E2}" type="datetime1">
              <a:rPr lang="en-IN" smtClean="0"/>
              <a:t>02/08/24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67D353-10E2-7B4E-9B50-8100941DD5B6}" type="datetime1">
              <a:rPr lang="en-IN" smtClean="0"/>
              <a:t>02/08/24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F2AE68C-E845-4542-93C0-AACD1E85587C}" type="datetime1">
              <a:rPr lang="en-IN" smtClean="0"/>
              <a:t>02/08/24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gi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82000"/>
                  </a:schemeClr>
                </a:solidFill>
                <a:latin typeface="Tahoma" panose="020B0604030504040204" pitchFamily="34" charset="0"/>
              </a:defRPr>
            </a:lvl1pPr>
          </a:lstStyle>
          <a:p>
            <a:fld id="{D3AFEA84-8148-F443-BE25-32854232E473}" type="datetime1">
              <a:rPr lang="en-IN" smtClean="0"/>
              <a:t>02/08/24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82000"/>
                  </a:schemeClr>
                </a:solidFill>
                <a:latin typeface="Tahoma" panose="020B0604030504040204" pitchFamily="34" charset="0"/>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82000"/>
                  </a:schemeClr>
                </a:solidFill>
                <a:latin typeface="Tahoma" panose="020B0604030504040204" pitchFamily="34" charset="0"/>
              </a:defRPr>
            </a:lvl1pPr>
          </a:lstStyle>
          <a:p>
            <a:fld id="{330EA680-D336-4FF7-8B7A-9848BB0A1C32}" type="slidenum">
              <a:rPr lang="en-US" smtClean="0"/>
              <a:pPr/>
              <a:t>‹#›</a:t>
            </a:fld>
            <a:endParaRPr lang="en-US" dirty="0"/>
          </a:p>
        </p:txBody>
      </p:sp>
      <p:sp>
        <p:nvSpPr>
          <p:cNvPr id="7" name="Rectangle 6">
            <a:extLst>
              <a:ext uri="{FF2B5EF4-FFF2-40B4-BE49-F238E27FC236}">
                <a16:creationId xmlns:a16="http://schemas.microsoft.com/office/drawing/2014/main" id="{0FEC0AC3-2A9F-5437-CA7A-285492E9771D}"/>
              </a:ext>
            </a:extLst>
          </p:cNvPr>
          <p:cNvSpPr/>
          <p:nvPr userDrawn="1"/>
        </p:nvSpPr>
        <p:spPr>
          <a:xfrm>
            <a:off x="0" y="0"/>
            <a:ext cx="12192000" cy="912736"/>
          </a:xfrm>
          <a:prstGeom prst="rect">
            <a:avLst/>
          </a:prstGeom>
          <a:solidFill>
            <a:srgbClr val="E2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Tahoma" panose="020B0604030504040204" pitchFamily="34" charset="0"/>
            </a:endParaRPr>
          </a:p>
        </p:txBody>
      </p:sp>
      <p:sp>
        <p:nvSpPr>
          <p:cNvPr id="8" name="Rectangle 7">
            <a:extLst>
              <a:ext uri="{FF2B5EF4-FFF2-40B4-BE49-F238E27FC236}">
                <a16:creationId xmlns:a16="http://schemas.microsoft.com/office/drawing/2014/main" id="{5660E115-55A3-E774-AE4F-C3F8327E0088}"/>
              </a:ext>
            </a:extLst>
          </p:cNvPr>
          <p:cNvSpPr/>
          <p:nvPr userDrawn="1"/>
        </p:nvSpPr>
        <p:spPr>
          <a:xfrm>
            <a:off x="0" y="912260"/>
            <a:ext cx="12192000" cy="239055"/>
          </a:xfrm>
          <a:prstGeom prst="rect">
            <a:avLst/>
          </a:prstGeom>
          <a:solidFill>
            <a:srgbClr val="88181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Tahoma" panose="020B0604030504040204" pitchFamily="34" charset="0"/>
            </a:endParaRPr>
          </a:p>
        </p:txBody>
      </p:sp>
      <p:pic>
        <p:nvPicPr>
          <p:cNvPr id="9" name="Picture 8">
            <a:extLst>
              <a:ext uri="{FF2B5EF4-FFF2-40B4-BE49-F238E27FC236}">
                <a16:creationId xmlns:a16="http://schemas.microsoft.com/office/drawing/2014/main" id="{C5B89651-E84D-6F1B-77C0-6E3F63A947F1}"/>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393585" y="131256"/>
            <a:ext cx="1706942" cy="586682"/>
          </a:xfrm>
          <a:prstGeom prst="rect">
            <a:avLst/>
          </a:prstGeom>
        </p:spPr>
      </p:pic>
      <p:pic>
        <p:nvPicPr>
          <p:cNvPr id="10" name="Picture 9" descr="Image result for University of Houston logo">
            <a:extLst>
              <a:ext uri="{FF2B5EF4-FFF2-40B4-BE49-F238E27FC236}">
                <a16:creationId xmlns:a16="http://schemas.microsoft.com/office/drawing/2014/main" id="{33ECA588-57B4-BFF8-7631-62E3F0F639A1}"/>
              </a:ext>
            </a:extLst>
          </p:cNvPr>
          <p:cNvPicPr/>
          <p:nvPr userDrawn="1"/>
        </p:nvPicPr>
        <p:blipFill>
          <a:blip r:embed="rId14">
            <a:biLevel thresh="25000"/>
            <a:extLst>
              <a:ext uri="{28A0092B-C50C-407E-A947-70E740481C1C}">
                <a14:useLocalDpi xmlns:a14="http://schemas.microsoft.com/office/drawing/2010/main" val="0"/>
              </a:ext>
            </a:extLst>
          </a:blip>
          <a:srcRect/>
          <a:stretch>
            <a:fillRect/>
          </a:stretch>
        </p:blipFill>
        <p:spPr bwMode="auto">
          <a:xfrm>
            <a:off x="0" y="-29359"/>
            <a:ext cx="1003703" cy="971453"/>
          </a:xfrm>
          <a:prstGeom prst="rect">
            <a:avLst/>
          </a:prstGeom>
          <a:noFill/>
          <a:ln>
            <a:noFill/>
          </a:ln>
        </p:spPr>
      </p:pic>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b="0" i="0" kern="1200">
          <a:solidFill>
            <a:schemeClr val="tx1"/>
          </a:solidFill>
          <a:latin typeface="Tahoma" panose="020B060403050404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Tahoma" panose="020B060403050404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microsoft.com/office/2018/10/relationships/comments" Target="../comments/modernComment_107_DDF2121C.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8/10/relationships/comments" Target="../comments/modernComment_106_6ED5F45A.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8/10/relationships/comments" Target="../comments/modernComment_116_2D7B11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8/10/relationships/comments" Target="../comments/modernComment_102_7CFA8BF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42440" y="1301032"/>
            <a:ext cx="11417084" cy="1818834"/>
          </a:xfrm>
        </p:spPr>
        <p:txBody>
          <a:bodyPr>
            <a:normAutofit/>
          </a:bodyPr>
          <a:lstStyle/>
          <a:p>
            <a:r>
              <a:rPr lang="en-US" sz="3600" dirty="0">
                <a:latin typeface="Verdana" panose="020B0604030504040204" pitchFamily="34" charset="0"/>
                <a:ea typeface="Verdana" panose="020B0604030504040204" pitchFamily="34" charset="0"/>
                <a:cs typeface="Verdana" panose="020B0604030504040204" pitchFamily="34" charset="0"/>
              </a:rPr>
              <a:t>Machine Learning Approaches for Predicting Composition-Property Relationship in Industrial Steels</a:t>
            </a:r>
          </a:p>
        </p:txBody>
      </p:sp>
      <p:sp>
        <p:nvSpPr>
          <p:cNvPr id="3" name="Subtitle 2"/>
          <p:cNvSpPr>
            <a:spLocks noGrp="1"/>
          </p:cNvSpPr>
          <p:nvPr>
            <p:ph type="subTitle" idx="1"/>
          </p:nvPr>
        </p:nvSpPr>
        <p:spPr>
          <a:xfrm>
            <a:off x="689769" y="3550901"/>
            <a:ext cx="11122427" cy="1818833"/>
          </a:xfrm>
        </p:spPr>
        <p:txBody>
          <a:bodyPr vert="horz" lIns="91440" tIns="45720" rIns="91440" bIns="45720" rtlCol="0" anchor="t">
            <a:normAutofit/>
          </a:bodyPr>
          <a:lstStyle/>
          <a:p>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b="1" dirty="0">
                <a:solidFill>
                  <a:srgbClr val="FF0000"/>
                </a:solidFill>
                <a:latin typeface="Tahoma" panose="020B0604030504040204" pitchFamily="34" charset="0"/>
                <a:ea typeface="Tahoma" panose="020B0604030504040204" pitchFamily="34" charset="0"/>
                <a:cs typeface="Tahoma" panose="020B0604030504040204" pitchFamily="34" charset="0"/>
              </a:rPr>
              <a:t>Vekilov Bankers [G-0021]</a:t>
            </a:r>
          </a:p>
          <a:p>
            <a:pPr algn="l"/>
            <a:endParaRPr lang="en-US" b="1" dirty="0">
              <a:latin typeface="Tahoma" panose="020B0604030504040204" pitchFamily="34" charset="0"/>
              <a:ea typeface="Tahoma" panose="020B0604030504040204" pitchFamily="34" charset="0"/>
              <a:cs typeface="Tahoma" panose="020B0604030504040204" pitchFamily="34" charset="0"/>
            </a:endParaRPr>
          </a:p>
          <a:p>
            <a:r>
              <a:rPr lang="en-US" sz="1800" b="1" dirty="0">
                <a:solidFill>
                  <a:schemeClr val="tx2"/>
                </a:solidFill>
                <a:latin typeface="Tahoma" panose="020B0604030504040204" pitchFamily="34" charset="0"/>
                <a:ea typeface="Tahoma" panose="020B0604030504040204" pitchFamily="34" charset="0"/>
                <a:cs typeface="Tahoma" panose="020B0604030504040204" pitchFamily="34" charset="0"/>
              </a:rPr>
              <a:t>Saikiran Anugam</a:t>
            </a:r>
            <a:r>
              <a:rPr lang="en-US" sz="1800" dirty="0">
                <a:solidFill>
                  <a:schemeClr val="tx2"/>
                </a:solidFill>
                <a:latin typeface="Tahoma" panose="020B0604030504040204" pitchFamily="34" charset="0"/>
                <a:ea typeface="Tahoma" panose="020B0604030504040204" pitchFamily="34" charset="0"/>
                <a:cs typeface="Tahoma" panose="020B0604030504040204" pitchFamily="34" charset="0"/>
              </a:rPr>
              <a:t>, Department of Engineering Data science</a:t>
            </a:r>
          </a:p>
          <a:p>
            <a:r>
              <a:rPr lang="en-US" sz="1800" b="1" dirty="0">
                <a:solidFill>
                  <a:schemeClr val="tx2"/>
                </a:solidFill>
                <a:latin typeface="Tahoma" panose="020B0604030504040204" pitchFamily="34" charset="0"/>
                <a:ea typeface="Tahoma" panose="020B0604030504040204" pitchFamily="34" charset="0"/>
                <a:cs typeface="Tahoma" panose="020B0604030504040204" pitchFamily="34" charset="0"/>
              </a:rPr>
              <a:t>Hariharan Annadurai</a:t>
            </a:r>
            <a:r>
              <a:rPr lang="en-US" sz="1800" dirty="0">
                <a:solidFill>
                  <a:schemeClr val="tx2"/>
                </a:solidFill>
                <a:latin typeface="Tahoma" panose="020B0604030504040204" pitchFamily="34" charset="0"/>
                <a:ea typeface="Tahoma" panose="020B0604030504040204" pitchFamily="34" charset="0"/>
                <a:cs typeface="Tahoma" panose="020B0604030504040204" pitchFamily="34" charset="0"/>
              </a:rPr>
              <a:t>, Department of Chemical and Biomolecular Engineering</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5" name="Rectangle 4">
            <a:extLst>
              <a:ext uri="{FF2B5EF4-FFF2-40B4-BE49-F238E27FC236}">
                <a16:creationId xmlns:a16="http://schemas.microsoft.com/office/drawing/2014/main" id="{DDB8361E-AAE6-B8E4-81D6-AFAF19AA208D}"/>
              </a:ext>
            </a:extLst>
          </p:cNvPr>
          <p:cNvSpPr/>
          <p:nvPr/>
        </p:nvSpPr>
        <p:spPr>
          <a:xfrm>
            <a:off x="0" y="6160421"/>
            <a:ext cx="12192000" cy="697579"/>
          </a:xfrm>
          <a:prstGeom prst="rect">
            <a:avLst/>
          </a:prstGeom>
          <a:solidFill>
            <a:srgbClr val="E2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Tahoma" panose="020B0604030504040204" pitchFamily="34" charset="0"/>
            </a:endParaRPr>
          </a:p>
        </p:txBody>
      </p:sp>
      <p:sp>
        <p:nvSpPr>
          <p:cNvPr id="4" name="Slide Number Placeholder 3">
            <a:extLst>
              <a:ext uri="{FF2B5EF4-FFF2-40B4-BE49-F238E27FC236}">
                <a16:creationId xmlns:a16="http://schemas.microsoft.com/office/drawing/2014/main" id="{8770FB72-EF02-56C9-A8EA-7C5563DC9937}"/>
              </a:ext>
            </a:extLst>
          </p:cNvPr>
          <p:cNvSpPr>
            <a:spLocks noGrp="1"/>
          </p:cNvSpPr>
          <p:nvPr>
            <p:ph type="sldNum" sz="quarter" idx="12"/>
          </p:nvPr>
        </p:nvSpPr>
        <p:spPr/>
        <p:txBody>
          <a:bodyPr/>
          <a:lstStyle/>
          <a:p>
            <a:fld id="{330EA680-D336-4FF7-8B7A-9848BB0A1C32}" type="slidenum">
              <a:rPr lang="en-US" smtClean="0"/>
              <a:t>1</a:t>
            </a:fld>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9F1FFA9-D672-408C-9220-ADEEC6ABD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sp>
        <p:nvSpPr>
          <p:cNvPr id="3" name="Content Placeholder 2">
            <a:extLst>
              <a:ext uri="{FF2B5EF4-FFF2-40B4-BE49-F238E27FC236}">
                <a16:creationId xmlns:a16="http://schemas.microsoft.com/office/drawing/2014/main" id="{17466D22-D405-613B-CEAA-2D5EED035FB5}"/>
              </a:ext>
            </a:extLst>
          </p:cNvPr>
          <p:cNvSpPr>
            <a:spLocks noGrp="1"/>
          </p:cNvSpPr>
          <p:nvPr>
            <p:ph idx="1"/>
          </p:nvPr>
        </p:nvSpPr>
        <p:spPr>
          <a:xfrm>
            <a:off x="235863" y="756791"/>
            <a:ext cx="6812433" cy="4244535"/>
          </a:xfrm>
        </p:spPr>
        <p:txBody>
          <a:bodyPr vert="horz" lIns="91440" tIns="45720" rIns="91440" bIns="45720" rtlCol="0" anchor="t">
            <a:normAutofit/>
          </a:bodyPr>
          <a:lstStyle/>
          <a:p>
            <a:pPr algn="just">
              <a:buFont typeface="Wingdings" pitchFamily="2" charset="2"/>
              <a:buChar char="Ø"/>
            </a:pPr>
            <a:r>
              <a:rPr lang="en-US" sz="1800" dirty="0">
                <a:ea typeface="Tahoma" panose="020B0604030504040204" pitchFamily="34" charset="0"/>
                <a:cs typeface="Tahoma" panose="020B0604030504040204" pitchFamily="34" charset="0"/>
              </a:rPr>
              <a:t>PCA is a dimensionality reduction technique that transforms the original features into a new set of orthogonal features called principal components.</a:t>
            </a:r>
            <a:endParaRPr lang="en-US" sz="1800" dirty="0">
              <a:cs typeface="Tahoma" panose="020B0604030504040204" pitchFamily="34" charset="0"/>
            </a:endParaRPr>
          </a:p>
          <a:p>
            <a:pPr algn="just">
              <a:buFont typeface="Wingdings" pitchFamily="2" charset="2"/>
              <a:buChar char="Ø"/>
            </a:pPr>
            <a:r>
              <a:rPr lang="en-US" sz="1800" dirty="0">
                <a:ea typeface="Tahoma" panose="020B0604030504040204" pitchFamily="34" charset="0"/>
                <a:cs typeface="Tahoma" panose="020B0604030504040204" pitchFamily="34" charset="0"/>
              </a:rPr>
              <a:t>In this case, 12 principal components explain around 80% of the variance, indicating that a significant reduction in dimensionality can be achieved while retaining most of the information.</a:t>
            </a:r>
            <a:endParaRPr lang="en-US" sz="1800" dirty="0">
              <a:cs typeface="Tahoma" panose="020B0604030504040204" pitchFamily="34" charset="0"/>
            </a:endParaRPr>
          </a:p>
          <a:p>
            <a:pPr algn="just">
              <a:buFont typeface="Wingdings" pitchFamily="2" charset="2"/>
              <a:buChar char="Ø"/>
            </a:pPr>
            <a:r>
              <a:rPr lang="en-US" sz="1800" dirty="0">
                <a:ea typeface="Tahoma" panose="020B0604030504040204" pitchFamily="34" charset="0"/>
                <a:cs typeface="Tahoma" panose="020B0604030504040204" pitchFamily="34" charset="0"/>
              </a:rPr>
              <a:t>The bar plot shows the individual explained variance for each principal component, step plot shows the cumulative explained variance.</a:t>
            </a:r>
            <a:endParaRPr lang="en-US" sz="1800" dirty="0">
              <a:cs typeface="Tahoma" panose="020B0604030504040204" pitchFamily="34" charset="0"/>
            </a:endParaRPr>
          </a:p>
          <a:p>
            <a:pPr algn="just">
              <a:buFont typeface="Wingdings" pitchFamily="2" charset="2"/>
              <a:buChar char="Ø"/>
            </a:pPr>
            <a:r>
              <a:rPr lang="en-US" sz="1800" dirty="0">
                <a:ea typeface="Tahoma" panose="020B0604030504040204" pitchFamily="34" charset="0"/>
                <a:cs typeface="Tahoma" panose="020B0604030504040204" pitchFamily="34" charset="0"/>
              </a:rPr>
              <a:t>The magnitude of the loading scores indicates the strength of the contribution. Larger magnitudes (positive or negative) indicate stronger contributions.</a:t>
            </a:r>
            <a:endParaRPr lang="en-US" sz="1400" dirty="0"/>
          </a:p>
          <a:p>
            <a:pPr>
              <a:buFont typeface="Wingdings" pitchFamily="2" charset="2"/>
              <a:buChar char="Ø"/>
            </a:pPr>
            <a:endParaRPr lang="en-US" sz="1400" dirty="0"/>
          </a:p>
          <a:p>
            <a:pPr>
              <a:buFont typeface="Wingdings" pitchFamily="2" charset="2"/>
              <a:buChar char="Ø"/>
            </a:pPr>
            <a:endParaRPr lang="en-US" sz="1400" b="1" dirty="0"/>
          </a:p>
        </p:txBody>
      </p:sp>
      <p:sp>
        <p:nvSpPr>
          <p:cNvPr id="2" name="TextBox 1">
            <a:extLst>
              <a:ext uri="{FF2B5EF4-FFF2-40B4-BE49-F238E27FC236}">
                <a16:creationId xmlns:a16="http://schemas.microsoft.com/office/drawing/2014/main" id="{16C88D1F-E661-5958-5CFA-30ED805FF486}"/>
              </a:ext>
            </a:extLst>
          </p:cNvPr>
          <p:cNvSpPr txBox="1"/>
          <p:nvPr/>
        </p:nvSpPr>
        <p:spPr>
          <a:xfrm>
            <a:off x="1513839" y="18127"/>
            <a:ext cx="9918914"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Tahoma" panose="020B0604030504040204" pitchFamily="34" charset="0"/>
                <a:ea typeface="Tahoma" panose="020B0604030504040204" pitchFamily="34" charset="0"/>
                <a:cs typeface="Tahoma" panose="020B0604030504040204" pitchFamily="34" charset="0"/>
              </a:rPr>
              <a:t>5.Dimensionality Reduction using Principal Component Analysis</a:t>
            </a:r>
          </a:p>
          <a:p>
            <a:pPr algn="l"/>
            <a:endParaRPr lang="en-US" dirty="0">
              <a:latin typeface="Tahoma" panose="020B0604030504040204" pitchFamily="34" charset="0"/>
            </a:endParaRPr>
          </a:p>
        </p:txBody>
      </p:sp>
      <p:sp>
        <p:nvSpPr>
          <p:cNvPr id="4" name="TextBox 3">
            <a:extLst>
              <a:ext uri="{FF2B5EF4-FFF2-40B4-BE49-F238E27FC236}">
                <a16:creationId xmlns:a16="http://schemas.microsoft.com/office/drawing/2014/main" id="{E822CCE4-F40B-D2C6-C7F6-55F9CAE3A761}"/>
              </a:ext>
            </a:extLst>
          </p:cNvPr>
          <p:cNvSpPr txBox="1"/>
          <p:nvPr/>
        </p:nvSpPr>
        <p:spPr>
          <a:xfrm>
            <a:off x="7413355" y="3151321"/>
            <a:ext cx="480447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rPr>
              <a:t>Fig.7 Explained Variance vs Principal Components</a:t>
            </a:r>
          </a:p>
        </p:txBody>
      </p:sp>
      <p:sp>
        <p:nvSpPr>
          <p:cNvPr id="5" name="TextBox 4">
            <a:extLst>
              <a:ext uri="{FF2B5EF4-FFF2-40B4-BE49-F238E27FC236}">
                <a16:creationId xmlns:a16="http://schemas.microsoft.com/office/drawing/2014/main" id="{C62B7700-3576-43A8-D4D7-35D1DE47BC34}"/>
              </a:ext>
            </a:extLst>
          </p:cNvPr>
          <p:cNvSpPr txBox="1"/>
          <p:nvPr/>
        </p:nvSpPr>
        <p:spPr>
          <a:xfrm>
            <a:off x="7684577" y="6470542"/>
            <a:ext cx="431369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cs typeface="Tahoma" panose="020B0604030504040204" pitchFamily="34" charset="0"/>
              </a:rPr>
              <a:t>Fig.8 Loading Plot for First Principal Component</a:t>
            </a:r>
          </a:p>
        </p:txBody>
      </p:sp>
      <p:pic>
        <p:nvPicPr>
          <p:cNvPr id="6148" name="Picture 4">
            <a:extLst>
              <a:ext uri="{FF2B5EF4-FFF2-40B4-BE49-F238E27FC236}">
                <a16:creationId xmlns:a16="http://schemas.microsoft.com/office/drawing/2014/main" id="{A7E40857-F038-17E1-BA71-F00589C60E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8088" y="3539178"/>
            <a:ext cx="4645395" cy="2931363"/>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CEB39894-24EC-6433-4673-D10A8AFFF2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8757" y="533209"/>
            <a:ext cx="4462942" cy="2618111"/>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10450881-AD15-D9C9-A24A-B0D260BD41D7}"/>
              </a:ext>
            </a:extLst>
          </p:cNvPr>
          <p:cNvSpPr>
            <a:spLocks noGrp="1"/>
          </p:cNvSpPr>
          <p:nvPr>
            <p:ph type="sldNum" sz="quarter" idx="12"/>
          </p:nvPr>
        </p:nvSpPr>
        <p:spPr/>
        <p:txBody>
          <a:bodyPr/>
          <a:lstStyle/>
          <a:p>
            <a:fld id="{330EA680-D336-4FF7-8B7A-9848BB0A1C32}" type="slidenum">
              <a:rPr lang="en-US" smtClean="0"/>
              <a:t>10</a:t>
            </a:fld>
            <a:endParaRPr lang="en-US"/>
          </a:p>
        </p:txBody>
      </p:sp>
    </p:spTree>
    <p:extLst>
      <p:ext uri="{BB962C8B-B14F-4D97-AF65-F5344CB8AC3E}">
        <p14:creationId xmlns:p14="http://schemas.microsoft.com/office/powerpoint/2010/main" val="650443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B0B0A0-EA3A-52AA-8467-806C031BEAF8}"/>
              </a:ext>
            </a:extLst>
          </p:cNvPr>
          <p:cNvSpPr>
            <a:spLocks noGrp="1"/>
          </p:cNvSpPr>
          <p:nvPr>
            <p:ph idx="1"/>
          </p:nvPr>
        </p:nvSpPr>
        <p:spPr>
          <a:xfrm>
            <a:off x="354410" y="1935959"/>
            <a:ext cx="7002650" cy="3465093"/>
          </a:xfrm>
        </p:spPr>
        <p:txBody>
          <a:bodyPr vert="horz" lIns="91440" tIns="45720" rIns="91440" bIns="45720" rtlCol="0" anchor="t">
            <a:noAutofit/>
          </a:bodyPr>
          <a:lstStyle/>
          <a:p>
            <a:pPr marL="0" indent="0" algn="just">
              <a:lnSpc>
                <a:spcPct val="200000"/>
              </a:lnSpc>
              <a:buNone/>
            </a:pPr>
            <a:r>
              <a:rPr lang="en-US" sz="1600" dirty="0">
                <a:ea typeface="Tahoma" panose="020B0604030504040204" pitchFamily="34" charset="0"/>
                <a:cs typeface="Tahoma" panose="020B0604030504040204" pitchFamily="34" charset="0"/>
              </a:rPr>
              <a:t>1. Correlation-based Selection:</a:t>
            </a:r>
            <a:endParaRPr lang="en-US" sz="1600" dirty="0">
              <a:cs typeface="Tahoma" panose="020B0604030504040204" pitchFamily="34" charset="0"/>
            </a:endParaRPr>
          </a:p>
          <a:p>
            <a:pPr lvl="1" algn="just">
              <a:lnSpc>
                <a:spcPct val="200000"/>
              </a:lnSpc>
            </a:pPr>
            <a:r>
              <a:rPr lang="en-US" sz="1600" dirty="0">
                <a:ea typeface="Tahoma" panose="020B0604030504040204" pitchFamily="34" charset="0"/>
                <a:cs typeface="Tahoma" panose="020B0604030504040204" pitchFamily="34" charset="0"/>
              </a:rPr>
              <a:t>Selected features: ['Fe', 'S', 'Cr', 'Mo', 'Nb', 'Ti', 'B', 'Ca', 'N', 'O’].</a:t>
            </a:r>
            <a:endParaRPr lang="en-US" sz="1600" dirty="0">
              <a:cs typeface="Tahoma" panose="020B0604030504040204" pitchFamily="34" charset="0"/>
            </a:endParaRPr>
          </a:p>
          <a:p>
            <a:pPr marL="0" indent="0" algn="just">
              <a:lnSpc>
                <a:spcPct val="200000"/>
              </a:lnSpc>
              <a:buNone/>
            </a:pPr>
            <a:r>
              <a:rPr lang="en-US" sz="1600" dirty="0">
                <a:ea typeface="Tahoma" panose="020B0604030504040204" pitchFamily="34" charset="0"/>
                <a:cs typeface="Tahoma" panose="020B0604030504040204" pitchFamily="34" charset="0"/>
              </a:rPr>
              <a:t>2. Mutual Information (MI):</a:t>
            </a:r>
            <a:endParaRPr lang="en-US" sz="1600" dirty="0">
              <a:cs typeface="Tahoma" panose="020B0604030504040204" pitchFamily="34" charset="0"/>
            </a:endParaRPr>
          </a:p>
          <a:p>
            <a:pPr lvl="1" algn="just">
              <a:lnSpc>
                <a:spcPct val="200000"/>
              </a:lnSpc>
            </a:pPr>
            <a:r>
              <a:rPr lang="en-US" sz="1600" dirty="0">
                <a:ea typeface="Tahoma" panose="020B0604030504040204" pitchFamily="34" charset="0"/>
                <a:cs typeface="Tahoma" panose="020B0604030504040204" pitchFamily="34" charset="0"/>
              </a:rPr>
              <a:t>Selected features: ['Ti', 'Fe', 'Nb', 'S', 'N', 'Zr', 'Cr', 'Ca', 'O', 'B’].</a:t>
            </a:r>
            <a:endParaRPr lang="en-US" sz="1600" dirty="0">
              <a:cs typeface="Tahoma" panose="020B0604030504040204" pitchFamily="34" charset="0"/>
            </a:endParaRPr>
          </a:p>
          <a:p>
            <a:pPr marL="0" indent="0" algn="just">
              <a:lnSpc>
                <a:spcPct val="200000"/>
              </a:lnSpc>
              <a:buNone/>
            </a:pPr>
            <a:r>
              <a:rPr lang="en-US" sz="1600" dirty="0">
                <a:ea typeface="Tahoma" panose="020B0604030504040204" pitchFamily="34" charset="0"/>
                <a:cs typeface="Tahoma" panose="020B0604030504040204" pitchFamily="34" charset="0"/>
              </a:rPr>
              <a:t>3. Recursive Feature Elimination (RFE):</a:t>
            </a:r>
            <a:endParaRPr lang="en-US" sz="1600" dirty="0">
              <a:cs typeface="Tahoma" panose="020B0604030504040204" pitchFamily="34" charset="0"/>
            </a:endParaRPr>
          </a:p>
          <a:p>
            <a:pPr lvl="1" algn="just">
              <a:lnSpc>
                <a:spcPct val="200000"/>
              </a:lnSpc>
            </a:pPr>
            <a:r>
              <a:rPr lang="en-US" sz="1600" dirty="0">
                <a:ea typeface="Tahoma" panose="020B0604030504040204" pitchFamily="34" charset="0"/>
                <a:cs typeface="Tahoma" panose="020B0604030504040204" pitchFamily="34" charset="0"/>
              </a:rPr>
              <a:t>Selected features: ['Fe', 'S', 'Cu', 'Cr', 'Nb', 'Al', 'Ti', 'Ca', 'N', 'O'].</a:t>
            </a:r>
            <a:endParaRPr lang="en-US" sz="1600" dirty="0">
              <a:cs typeface="Tahoma" panose="020B0604030504040204" pitchFamily="34" charset="0"/>
            </a:endParaRPr>
          </a:p>
          <a:p>
            <a:pPr>
              <a:lnSpc>
                <a:spcPct val="200000"/>
              </a:lnSpc>
              <a:spcBef>
                <a:spcPts val="0"/>
              </a:spcBef>
            </a:pPr>
            <a:endParaRPr lang="en-US" sz="1600" dirty="0">
              <a:cs typeface="Tahoma" panose="020B0604030504040204" pitchFamily="34" charset="0"/>
            </a:endParaRPr>
          </a:p>
          <a:p>
            <a:pPr marL="0" indent="0">
              <a:lnSpc>
                <a:spcPct val="200000"/>
              </a:lnSpc>
              <a:spcBef>
                <a:spcPts val="0"/>
              </a:spcBef>
              <a:buNone/>
            </a:pPr>
            <a:endParaRPr lang="en-US" sz="1600" dirty="0">
              <a:cs typeface="Tahoma" panose="020B0604030504040204" pitchFamily="34" charset="0"/>
            </a:endParaRPr>
          </a:p>
          <a:p>
            <a:pPr>
              <a:lnSpc>
                <a:spcPct val="200000"/>
              </a:lnSpc>
            </a:pPr>
            <a:endParaRPr lang="en-US" sz="1600" dirty="0">
              <a:cs typeface="Tahoma" panose="020B0604030504040204" pitchFamily="34" charset="0"/>
            </a:endParaRPr>
          </a:p>
        </p:txBody>
      </p:sp>
      <p:sp>
        <p:nvSpPr>
          <p:cNvPr id="2" name="TextBox 1">
            <a:extLst>
              <a:ext uri="{FF2B5EF4-FFF2-40B4-BE49-F238E27FC236}">
                <a16:creationId xmlns:a16="http://schemas.microsoft.com/office/drawing/2014/main" id="{B1C0BDDA-6E38-8CC8-34FA-C498AA6E4F82}"/>
              </a:ext>
            </a:extLst>
          </p:cNvPr>
          <p:cNvSpPr txBox="1"/>
          <p:nvPr/>
        </p:nvSpPr>
        <p:spPr>
          <a:xfrm>
            <a:off x="1209040" y="233679"/>
            <a:ext cx="903224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800" dirty="0">
                <a:solidFill>
                  <a:schemeClr val="bg2"/>
                </a:solidFill>
                <a:latin typeface="Tahoma" panose="020B0604030504040204" pitchFamily="34" charset="0"/>
                <a:ea typeface="Tahoma" panose="020B0604030504040204" pitchFamily="34" charset="0"/>
                <a:cs typeface="Tahoma" panose="020B0604030504040204" pitchFamily="34" charset="0"/>
              </a:rPr>
              <a:t>Frequency of Features Selected by Different Methods</a:t>
            </a:r>
          </a:p>
        </p:txBody>
      </p:sp>
      <p:sp>
        <p:nvSpPr>
          <p:cNvPr id="5" name="TextBox 4">
            <a:extLst>
              <a:ext uri="{FF2B5EF4-FFF2-40B4-BE49-F238E27FC236}">
                <a16:creationId xmlns:a16="http://schemas.microsoft.com/office/drawing/2014/main" id="{B44EAA45-1497-AAD6-E58E-AF8D8CF79A44}"/>
              </a:ext>
            </a:extLst>
          </p:cNvPr>
          <p:cNvSpPr txBox="1"/>
          <p:nvPr/>
        </p:nvSpPr>
        <p:spPr>
          <a:xfrm>
            <a:off x="7713339" y="5561592"/>
            <a:ext cx="413288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cs typeface="Tahoma" panose="020B0604030504040204" pitchFamily="34" charset="0"/>
              </a:rPr>
              <a:t>  	Fig.9 Frequencies of Features</a:t>
            </a:r>
          </a:p>
        </p:txBody>
      </p:sp>
      <p:pic>
        <p:nvPicPr>
          <p:cNvPr id="7170" name="Picture 2">
            <a:extLst>
              <a:ext uri="{FF2B5EF4-FFF2-40B4-BE49-F238E27FC236}">
                <a16:creationId xmlns:a16="http://schemas.microsoft.com/office/drawing/2014/main" id="{6538C0D1-BB56-86EF-8376-243C9EA0A0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4381" y="1935959"/>
            <a:ext cx="4261839" cy="3465093"/>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BCD41788-C982-2CA7-C3E7-0BEA790034B5}"/>
              </a:ext>
            </a:extLst>
          </p:cNvPr>
          <p:cNvSpPr>
            <a:spLocks noGrp="1"/>
          </p:cNvSpPr>
          <p:nvPr>
            <p:ph type="sldNum" sz="quarter" idx="12"/>
          </p:nvPr>
        </p:nvSpPr>
        <p:spPr/>
        <p:txBody>
          <a:bodyPr/>
          <a:lstStyle/>
          <a:p>
            <a:fld id="{330EA680-D336-4FF7-8B7A-9848BB0A1C32}" type="slidenum">
              <a:rPr lang="en-US" smtClean="0"/>
              <a:t>11</a:t>
            </a:fld>
            <a:endParaRPr lang="en-US"/>
          </a:p>
        </p:txBody>
      </p:sp>
    </p:spTree>
    <p:extLst>
      <p:ext uri="{BB962C8B-B14F-4D97-AF65-F5344CB8AC3E}">
        <p14:creationId xmlns:p14="http://schemas.microsoft.com/office/powerpoint/2010/main" val="3723629084"/>
      </p:ext>
    </p:extLst>
  </p:cSld>
  <p:clrMapOvr>
    <a:masterClrMapping/>
  </p:clrMapOvr>
  <p:extLst>
    <p:ext uri="{6950BFC3-D8DA-4A85-94F7-54DA5524770B}">
      <p188:commentRel xmlns:p188="http://schemas.microsoft.com/office/powerpoint/2018/8/main" r:id="rId2"/>
    </p:ext>
  </p:extLs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4DF55BE-B4AB-4BA1-BDE1-E9F7FB3F11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sp>
        <p:nvSpPr>
          <p:cNvPr id="2" name="Title 1">
            <a:extLst>
              <a:ext uri="{FF2B5EF4-FFF2-40B4-BE49-F238E27FC236}">
                <a16:creationId xmlns:a16="http://schemas.microsoft.com/office/drawing/2014/main" id="{738CB560-7472-98A4-AD24-45D5121C1F82}"/>
              </a:ext>
            </a:extLst>
          </p:cNvPr>
          <p:cNvSpPr>
            <a:spLocks noGrp="1"/>
          </p:cNvSpPr>
          <p:nvPr>
            <p:ph type="title"/>
          </p:nvPr>
        </p:nvSpPr>
        <p:spPr>
          <a:xfrm>
            <a:off x="3103836" y="22981"/>
            <a:ext cx="5981278" cy="856865"/>
          </a:xfrm>
        </p:spPr>
        <p:txBody>
          <a:bodyPr>
            <a:normAutofit/>
          </a:bodyPr>
          <a:lstStyle/>
          <a:p>
            <a:pPr algn="ctr"/>
            <a:r>
              <a:rPr lang="en-US" sz="4000" dirty="0">
                <a:latin typeface="Verdana" panose="020B0604030504040204" pitchFamily="34" charset="0"/>
                <a:ea typeface="Verdana" panose="020B0604030504040204" pitchFamily="34" charset="0"/>
                <a:cs typeface="Verdana" panose="020B0604030504040204" pitchFamily="34" charset="0"/>
              </a:rPr>
              <a:t>Models</a:t>
            </a:r>
          </a:p>
        </p:txBody>
      </p:sp>
      <p:sp>
        <p:nvSpPr>
          <p:cNvPr id="3" name="Content Placeholder 2">
            <a:extLst>
              <a:ext uri="{FF2B5EF4-FFF2-40B4-BE49-F238E27FC236}">
                <a16:creationId xmlns:a16="http://schemas.microsoft.com/office/drawing/2014/main" id="{F873F6F1-8BB2-D594-72B0-8AD3BD49915B}"/>
              </a:ext>
            </a:extLst>
          </p:cNvPr>
          <p:cNvSpPr>
            <a:spLocks noGrp="1"/>
          </p:cNvSpPr>
          <p:nvPr>
            <p:ph idx="1"/>
          </p:nvPr>
        </p:nvSpPr>
        <p:spPr>
          <a:xfrm>
            <a:off x="213306" y="1022891"/>
            <a:ext cx="7201769" cy="3690551"/>
          </a:xfrm>
        </p:spPr>
        <p:txBody>
          <a:bodyPr vert="horz" lIns="91440" tIns="45720" rIns="91440" bIns="45720" rtlCol="0" anchor="t">
            <a:normAutofit fontScale="92500" lnSpcReduction="20000"/>
          </a:bodyPr>
          <a:lstStyle/>
          <a:p>
            <a:pPr marL="0" indent="0">
              <a:lnSpc>
                <a:spcPct val="150000"/>
              </a:lnSpc>
              <a:buNone/>
            </a:pPr>
            <a:r>
              <a:rPr lang="en-US" sz="1800" b="1" dirty="0"/>
              <a:t>1.Linear Regression</a:t>
            </a:r>
          </a:p>
          <a:p>
            <a:pPr>
              <a:lnSpc>
                <a:spcPct val="150000"/>
              </a:lnSpc>
              <a:buFont typeface="Arial"/>
              <a:buChar char="•"/>
            </a:pPr>
            <a:r>
              <a:rPr lang="en-US" sz="1800" dirty="0">
                <a:ea typeface="Tahoma" panose="020B0604030504040204" pitchFamily="34" charset="0"/>
                <a:cs typeface="Tahoma" panose="020B0604030504040204" pitchFamily="34" charset="0"/>
              </a:rPr>
              <a:t>Using all features provides the best performance across all metrics (MAE, RMSE) for the linear regression model.</a:t>
            </a:r>
            <a:endParaRPr lang="en-US" sz="1800" dirty="0"/>
          </a:p>
          <a:p>
            <a:pPr>
              <a:lnSpc>
                <a:spcPct val="150000"/>
              </a:lnSpc>
              <a:buFont typeface="Arial"/>
              <a:buChar char="•"/>
            </a:pPr>
            <a:r>
              <a:rPr lang="en-US" sz="1800" dirty="0">
                <a:ea typeface="Tahoma" panose="020B0604030504040204" pitchFamily="34" charset="0"/>
                <a:cs typeface="Tahoma" panose="020B0604030504040204" pitchFamily="34" charset="0"/>
              </a:rPr>
              <a:t>Feature Selection Insight:</a:t>
            </a:r>
            <a:endParaRPr lang="en-US" sz="1800" dirty="0"/>
          </a:p>
          <a:p>
            <a:pPr>
              <a:lnSpc>
                <a:spcPct val="150000"/>
              </a:lnSpc>
              <a:buFont typeface="Arial"/>
              <a:buChar char="•"/>
            </a:pPr>
            <a:r>
              <a:rPr lang="en-US" sz="1800" dirty="0">
                <a:ea typeface="Tahoma" panose="020B0604030504040204" pitchFamily="34" charset="0"/>
                <a:cs typeface="Tahoma" panose="020B0604030504040204" pitchFamily="34" charset="0"/>
              </a:rPr>
              <a:t>While feature selection methods like correlation and MI slightly degrade performance, they can still be useful for model interpretability and dimensionality reduction.</a:t>
            </a:r>
            <a:endParaRPr lang="en-US" sz="1800" dirty="0"/>
          </a:p>
          <a:p>
            <a:pPr>
              <a:lnSpc>
                <a:spcPct val="150000"/>
              </a:lnSpc>
              <a:buFont typeface="Arial"/>
              <a:buChar char="•"/>
            </a:pPr>
            <a:r>
              <a:rPr lang="en-US" sz="1800" dirty="0">
                <a:ea typeface="Tahoma" panose="020B0604030504040204" pitchFamily="34" charset="0"/>
                <a:cs typeface="Tahoma" panose="020B0604030504040204" pitchFamily="34" charset="0"/>
              </a:rPr>
              <a:t>RFE shows the least performance improvement, indicating it may not be the best choice for this specific model and dataset.</a:t>
            </a:r>
            <a:endParaRPr lang="en-US" sz="1800" dirty="0"/>
          </a:p>
          <a:p>
            <a:pPr marL="0" indent="0">
              <a:lnSpc>
                <a:spcPct val="150000"/>
              </a:lnSpc>
              <a:buNone/>
            </a:pPr>
            <a:endParaRPr lang="en-US" sz="1800" dirty="0"/>
          </a:p>
        </p:txBody>
      </p:sp>
      <p:graphicFrame>
        <p:nvGraphicFramePr>
          <p:cNvPr id="5" name="Table 4">
            <a:extLst>
              <a:ext uri="{FF2B5EF4-FFF2-40B4-BE49-F238E27FC236}">
                <a16:creationId xmlns:a16="http://schemas.microsoft.com/office/drawing/2014/main" id="{21A0B918-011C-6B78-3879-AA2E09434AD7}"/>
              </a:ext>
            </a:extLst>
          </p:cNvPr>
          <p:cNvGraphicFramePr>
            <a:graphicFrameLocks noGrp="1"/>
          </p:cNvGraphicFramePr>
          <p:nvPr>
            <p:extLst>
              <p:ext uri="{D42A27DB-BD31-4B8C-83A1-F6EECF244321}">
                <p14:modId xmlns:p14="http://schemas.microsoft.com/office/powerpoint/2010/main" val="1826646650"/>
              </p:ext>
            </p:extLst>
          </p:nvPr>
        </p:nvGraphicFramePr>
        <p:xfrm>
          <a:off x="8072048" y="161733"/>
          <a:ext cx="3906646" cy="2970541"/>
        </p:xfrm>
        <a:graphic>
          <a:graphicData uri="http://schemas.openxmlformats.org/drawingml/2006/table">
            <a:tbl>
              <a:tblPr firstRow="1" bandRow="1">
                <a:noFill/>
                <a:tableStyleId>{5C22544A-7EE6-4342-B048-85BDC9FD1C3A}</a:tableStyleId>
              </a:tblPr>
              <a:tblGrid>
                <a:gridCol w="2244340">
                  <a:extLst>
                    <a:ext uri="{9D8B030D-6E8A-4147-A177-3AD203B41FA5}">
                      <a16:colId xmlns:a16="http://schemas.microsoft.com/office/drawing/2014/main" val="3721351322"/>
                    </a:ext>
                  </a:extLst>
                </a:gridCol>
                <a:gridCol w="816166">
                  <a:extLst>
                    <a:ext uri="{9D8B030D-6E8A-4147-A177-3AD203B41FA5}">
                      <a16:colId xmlns:a16="http://schemas.microsoft.com/office/drawing/2014/main" val="3424568059"/>
                    </a:ext>
                  </a:extLst>
                </a:gridCol>
                <a:gridCol w="846140">
                  <a:extLst>
                    <a:ext uri="{9D8B030D-6E8A-4147-A177-3AD203B41FA5}">
                      <a16:colId xmlns:a16="http://schemas.microsoft.com/office/drawing/2014/main" val="4143404750"/>
                    </a:ext>
                  </a:extLst>
                </a:gridCol>
              </a:tblGrid>
              <a:tr h="510541">
                <a:tc>
                  <a:txBody>
                    <a:bodyPr/>
                    <a:lstStyle/>
                    <a:p>
                      <a:pPr algn="l" rtl="0" fontAlgn="base"/>
                      <a:r>
                        <a:rPr lang="en-US" sz="1700" b="0" i="0" cap="none" spc="0" dirty="0">
                          <a:solidFill>
                            <a:schemeClr val="bg1"/>
                          </a:solidFill>
                          <a:effectLst/>
                          <a:latin typeface="Tahoma" panose="020B0604030504040204" pitchFamily="34" charset="0"/>
                        </a:rPr>
                        <a:t>Linear Regression Model</a:t>
                      </a:r>
                    </a:p>
                  </a:txBody>
                  <a:tcPr marL="77190" marR="55136" marT="110272" marB="110272" anchor="ctr">
                    <a:lnL w="12700" cmpd="sng">
                      <a:noFill/>
                    </a:lnL>
                    <a:lnR w="12700" cmpd="sng">
                      <a:noFill/>
                    </a:lnR>
                    <a:lnT w="19050" cap="flat" cmpd="sng" algn="ctr">
                      <a:noFill/>
                      <a:prstDash val="solid"/>
                    </a:lnT>
                    <a:lnB w="38100" cmpd="sng">
                      <a:noFill/>
                    </a:lnB>
                    <a:solidFill>
                      <a:schemeClr val="tx1"/>
                    </a:solidFill>
                  </a:tcPr>
                </a:tc>
                <a:tc>
                  <a:txBody>
                    <a:bodyPr/>
                    <a:lstStyle/>
                    <a:p>
                      <a:pPr algn="l" rtl="0" fontAlgn="base"/>
                      <a:r>
                        <a:rPr lang="en-US" sz="1700" b="0" i="0" cap="none" spc="0" dirty="0">
                          <a:solidFill>
                            <a:schemeClr val="bg1"/>
                          </a:solidFill>
                          <a:effectLst/>
                          <a:latin typeface="Tahoma" panose="020B0604030504040204" pitchFamily="34" charset="0"/>
                        </a:rPr>
                        <a:t>MAE </a:t>
                      </a:r>
                    </a:p>
                  </a:txBody>
                  <a:tcPr marL="77190" marR="55136" marT="110272" marB="110272" anchor="ctr">
                    <a:lnL w="12700" cmpd="sng">
                      <a:noFill/>
                    </a:lnL>
                    <a:lnR w="12700" cmpd="sng">
                      <a:noFill/>
                    </a:lnR>
                    <a:lnT w="19050" cap="flat" cmpd="sng" algn="ctr">
                      <a:noFill/>
                      <a:prstDash val="solid"/>
                    </a:lnT>
                    <a:lnB w="38100" cmpd="sng">
                      <a:noFill/>
                    </a:lnB>
                    <a:solidFill>
                      <a:schemeClr val="tx1"/>
                    </a:solidFill>
                  </a:tcPr>
                </a:tc>
                <a:tc>
                  <a:txBody>
                    <a:bodyPr/>
                    <a:lstStyle/>
                    <a:p>
                      <a:pPr algn="l" rtl="0" fontAlgn="base"/>
                      <a:r>
                        <a:rPr lang="en-US" sz="1700" b="0" i="0" cap="none" spc="0" dirty="0">
                          <a:solidFill>
                            <a:schemeClr val="bg1"/>
                          </a:solidFill>
                          <a:effectLst/>
                          <a:latin typeface="Tahoma" panose="020B0604030504040204" pitchFamily="34" charset="0"/>
                        </a:rPr>
                        <a:t>RMSE </a:t>
                      </a:r>
                    </a:p>
                  </a:txBody>
                  <a:tcPr marL="77190" marR="55136" marT="110272" marB="110272" anchor="ctr">
                    <a:lnL w="12700" cmpd="sng">
                      <a:noFill/>
                    </a:lnL>
                    <a:lnR w="12700" cmpd="sng">
                      <a:noFill/>
                    </a:lnR>
                    <a:lnT w="19050" cap="flat" cmpd="sng" algn="ctr">
                      <a:noFill/>
                      <a:prstDash val="solid"/>
                    </a:lnT>
                    <a:lnB w="38100" cmpd="sng">
                      <a:noFill/>
                    </a:lnB>
                    <a:solidFill>
                      <a:schemeClr val="tx1"/>
                    </a:solidFill>
                  </a:tcPr>
                </a:tc>
                <a:extLst>
                  <a:ext uri="{0D108BD9-81ED-4DB2-BD59-A6C34878D82A}">
                    <a16:rowId xmlns:a16="http://schemas.microsoft.com/office/drawing/2014/main" val="3593951374"/>
                  </a:ext>
                </a:extLst>
              </a:tr>
              <a:tr h="612191">
                <a:tc>
                  <a:txBody>
                    <a:bodyPr/>
                    <a:lstStyle/>
                    <a:p>
                      <a:pPr algn="l" rtl="0" fontAlgn="base"/>
                      <a:r>
                        <a:rPr lang="en-US" sz="1400" b="0" i="0" cap="none" spc="0" dirty="0">
                          <a:solidFill>
                            <a:schemeClr val="tx1"/>
                          </a:solidFill>
                          <a:effectLst/>
                          <a:latin typeface="Tahoma" panose="020B0604030504040204" pitchFamily="34" charset="0"/>
                        </a:rPr>
                        <a:t>Linear Regression with All Features</a:t>
                      </a:r>
                    </a:p>
                  </a:txBody>
                  <a:tcPr marL="77190" marR="55136" marT="40664" marB="110272" anchor="ctr">
                    <a:lnL w="12700" cmpd="sng">
                      <a:noFill/>
                      <a:prstDash val="solid"/>
                    </a:lnL>
                    <a:lnR w="12700" cmpd="sng">
                      <a:noFill/>
                      <a:prstDash val="solid"/>
                    </a:lnR>
                    <a:lnT w="38100" cmpd="sng">
                      <a:noFill/>
                    </a:lnT>
                    <a:lnB w="12700" cap="flat" cmpd="sng" algn="ctr">
                      <a:solidFill>
                        <a:schemeClr val="tx1"/>
                      </a:solidFill>
                      <a:prstDash val="solid"/>
                    </a:lnB>
                    <a:noFill/>
                  </a:tcPr>
                </a:tc>
                <a:tc>
                  <a:txBody>
                    <a:bodyPr/>
                    <a:lstStyle/>
                    <a:p>
                      <a:pPr algn="l" rtl="0" fontAlgn="base"/>
                      <a:r>
                        <a:rPr lang="en-US" sz="1400" b="0" i="0" cap="none" spc="0" dirty="0">
                          <a:solidFill>
                            <a:schemeClr val="tx1"/>
                          </a:solidFill>
                          <a:effectLst/>
                          <a:latin typeface="Tahoma" panose="020B0604030504040204" pitchFamily="34" charset="0"/>
                        </a:rPr>
                        <a:t>50.41</a:t>
                      </a:r>
                    </a:p>
                  </a:txBody>
                  <a:tcPr marL="77190" marR="55136" marT="40664" marB="110272" anchor="ctr">
                    <a:lnL w="12700" cmpd="sng">
                      <a:noFill/>
                      <a:prstDash val="solid"/>
                    </a:lnL>
                    <a:lnR w="12700" cmpd="sng">
                      <a:noFill/>
                      <a:prstDash val="solid"/>
                    </a:lnR>
                    <a:lnT w="38100" cmpd="sng">
                      <a:noFill/>
                    </a:lnT>
                    <a:lnB w="12700" cap="flat" cmpd="sng" algn="ctr">
                      <a:solidFill>
                        <a:schemeClr val="tx1"/>
                      </a:solidFill>
                      <a:prstDash val="solid"/>
                    </a:lnB>
                    <a:noFill/>
                  </a:tcPr>
                </a:tc>
                <a:tc>
                  <a:txBody>
                    <a:bodyPr/>
                    <a:lstStyle/>
                    <a:p>
                      <a:pPr algn="l" rtl="0" fontAlgn="base"/>
                      <a:r>
                        <a:rPr lang="en-US" sz="1400" b="0" i="0" cap="none" spc="0" dirty="0">
                          <a:solidFill>
                            <a:schemeClr val="tx1"/>
                          </a:solidFill>
                          <a:effectLst/>
                          <a:latin typeface="Tahoma" panose="020B0604030504040204" pitchFamily="34" charset="0"/>
                        </a:rPr>
                        <a:t>73.67</a:t>
                      </a:r>
                    </a:p>
                  </a:txBody>
                  <a:tcPr marL="77190" marR="55136" marT="40664" marB="110272" anchor="ctr">
                    <a:lnL w="12700" cmpd="sng">
                      <a:noFill/>
                      <a:prstDash val="solid"/>
                    </a:lnL>
                    <a:lnR w="12700" cmpd="sng">
                      <a:noFill/>
                      <a:prstDash val="solid"/>
                    </a:lnR>
                    <a:lnT w="38100" cmpd="sng">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494287"/>
                  </a:ext>
                </a:extLst>
              </a:tr>
              <a:tr h="612191">
                <a:tc>
                  <a:txBody>
                    <a:bodyPr/>
                    <a:lstStyle/>
                    <a:p>
                      <a:pPr algn="l" rtl="0" fontAlgn="base"/>
                      <a:r>
                        <a:rPr lang="en-US" sz="1400" b="0" i="0" cap="none" spc="0" dirty="0">
                          <a:solidFill>
                            <a:schemeClr val="tx1"/>
                          </a:solidFill>
                          <a:effectLst/>
                          <a:latin typeface="Tahoma" panose="020B0604030504040204" pitchFamily="34" charset="0"/>
                        </a:rPr>
                        <a:t>Correlation Feature Selection</a:t>
                      </a:r>
                    </a:p>
                  </a:txBody>
                  <a:tcPr marL="77190" marR="55136" marT="40664" marB="110272" anchor="ctr">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tc>
                  <a:txBody>
                    <a:bodyPr/>
                    <a:lstStyle/>
                    <a:p>
                      <a:pPr algn="l" rtl="0" fontAlgn="base"/>
                      <a:r>
                        <a:rPr lang="en-US" sz="1400" b="0" i="0" cap="none" spc="0" dirty="0">
                          <a:solidFill>
                            <a:schemeClr val="tx1"/>
                          </a:solidFill>
                          <a:effectLst/>
                          <a:latin typeface="Tahoma" panose="020B0604030504040204" pitchFamily="34" charset="0"/>
                        </a:rPr>
                        <a:t>52.35</a:t>
                      </a:r>
                    </a:p>
                  </a:txBody>
                  <a:tcPr marL="77190" marR="55136" marT="40664" marB="110272" anchor="ctr">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tc>
                  <a:txBody>
                    <a:bodyPr/>
                    <a:lstStyle/>
                    <a:p>
                      <a:pPr algn="l" rtl="0" fontAlgn="base"/>
                      <a:r>
                        <a:rPr lang="en-US" sz="1400" b="0" i="0" cap="none" spc="0" dirty="0">
                          <a:solidFill>
                            <a:schemeClr val="tx1"/>
                          </a:solidFill>
                          <a:effectLst/>
                          <a:latin typeface="Tahoma" panose="020B0604030504040204" pitchFamily="34" charset="0"/>
                        </a:rPr>
                        <a:t>76.70</a:t>
                      </a:r>
                    </a:p>
                  </a:txBody>
                  <a:tcPr marL="77190" marR="55136" marT="40664" marB="110272" anchor="ctr">
                    <a:lnL w="12700" cmpd="sng">
                      <a:noFill/>
                      <a:prstDash val="solid"/>
                    </a:lnL>
                    <a:lnR w="12700" cmpd="sng">
                      <a:noFill/>
                      <a:prstDash val="solid"/>
                    </a:lnR>
                    <a:lnT w="12700" cap="flat" cmpd="sng" algn="ctr">
                      <a:solidFill>
                        <a:schemeClr val="tx1"/>
                      </a:solidFill>
                      <a:prstDash val="solid"/>
                      <a:round/>
                      <a:headEnd type="none" w="med" len="med"/>
                      <a:tailEnd type="none" w="med" len="med"/>
                    </a:lnT>
                    <a:lnB w="12700" cmpd="sng">
                      <a:noFill/>
                      <a:prstDash val="solid"/>
                    </a:lnB>
                    <a:solidFill>
                      <a:schemeClr val="bg1">
                        <a:lumMod val="95000"/>
                      </a:schemeClr>
                    </a:solidFill>
                  </a:tcPr>
                </a:tc>
                <a:extLst>
                  <a:ext uri="{0D108BD9-81ED-4DB2-BD59-A6C34878D82A}">
                    <a16:rowId xmlns:a16="http://schemas.microsoft.com/office/drawing/2014/main" val="3893135796"/>
                  </a:ext>
                </a:extLst>
              </a:tr>
              <a:tr h="395264">
                <a:tc>
                  <a:txBody>
                    <a:bodyPr/>
                    <a:lstStyle/>
                    <a:p>
                      <a:pPr algn="l" rtl="0" fontAlgn="base"/>
                      <a:r>
                        <a:rPr lang="en-US" sz="1400" b="0" i="0" cap="none" spc="0" dirty="0">
                          <a:solidFill>
                            <a:schemeClr val="tx1"/>
                          </a:solidFill>
                          <a:effectLst/>
                          <a:latin typeface="Tahoma" panose="020B0604030504040204" pitchFamily="34" charset="0"/>
                        </a:rPr>
                        <a:t>MI Feature Selection</a:t>
                      </a:r>
                    </a:p>
                  </a:txBody>
                  <a:tcPr marL="77190" marR="55136" marT="40664" marB="110272" anchor="ctr">
                    <a:lnL w="12700" cmpd="sng">
                      <a:noFill/>
                      <a:prstDash val="solid"/>
                    </a:lnL>
                    <a:lnR w="12700" cmpd="sng">
                      <a:noFill/>
                      <a:prstDash val="solid"/>
                    </a:lnR>
                    <a:lnT w="12700" cmpd="sng">
                      <a:noFill/>
                      <a:prstDash val="solid"/>
                    </a:lnT>
                    <a:lnB w="12700" cap="flat" cmpd="sng" algn="ctr">
                      <a:solidFill>
                        <a:schemeClr val="tx1"/>
                      </a:solidFill>
                      <a:prstDash val="solid"/>
                    </a:lnB>
                    <a:noFill/>
                  </a:tcPr>
                </a:tc>
                <a:tc>
                  <a:txBody>
                    <a:bodyPr/>
                    <a:lstStyle/>
                    <a:p>
                      <a:pPr algn="l" rtl="0" fontAlgn="base"/>
                      <a:r>
                        <a:rPr lang="en-US" sz="1400" b="0" i="0" cap="none" spc="0" dirty="0">
                          <a:solidFill>
                            <a:schemeClr val="tx1"/>
                          </a:solidFill>
                          <a:effectLst/>
                          <a:latin typeface="Tahoma" panose="020B0604030504040204" pitchFamily="34" charset="0"/>
                        </a:rPr>
                        <a:t>52.29</a:t>
                      </a:r>
                    </a:p>
                  </a:txBody>
                  <a:tcPr marL="77190" marR="55136" marT="40664" marB="110272" anchor="ctr">
                    <a:lnL w="12700" cmpd="sng">
                      <a:noFill/>
                      <a:prstDash val="solid"/>
                    </a:lnL>
                    <a:lnR w="12700" cmpd="sng">
                      <a:noFill/>
                      <a:prstDash val="solid"/>
                    </a:lnR>
                    <a:lnT w="12700" cmpd="sng">
                      <a:noFill/>
                      <a:prstDash val="solid"/>
                    </a:lnT>
                    <a:lnB w="12700" cap="flat" cmpd="sng" algn="ctr">
                      <a:solidFill>
                        <a:schemeClr val="tx1"/>
                      </a:solidFill>
                      <a:prstDash val="solid"/>
                    </a:lnB>
                    <a:noFill/>
                  </a:tcPr>
                </a:tc>
                <a:tc>
                  <a:txBody>
                    <a:bodyPr/>
                    <a:lstStyle/>
                    <a:p>
                      <a:pPr algn="l" rtl="0" fontAlgn="base"/>
                      <a:r>
                        <a:rPr lang="en-US" sz="1400" b="0" i="0" cap="none" spc="0" dirty="0">
                          <a:solidFill>
                            <a:schemeClr val="tx1"/>
                          </a:solidFill>
                          <a:effectLst/>
                          <a:latin typeface="Tahoma" panose="020B0604030504040204" pitchFamily="34" charset="0"/>
                        </a:rPr>
                        <a:t>76.67</a:t>
                      </a:r>
                    </a:p>
                  </a:txBody>
                  <a:tcPr marL="77190" marR="55136" marT="40664" marB="110272" anchor="ctr">
                    <a:lnL w="12700" cmpd="sng">
                      <a:noFill/>
                      <a:prstDash val="solid"/>
                    </a:lnL>
                    <a:lnR w="12700" cmpd="sng">
                      <a:noFill/>
                      <a:prstDash val="solid"/>
                    </a:lnR>
                    <a:lnT w="12700" cmpd="sng">
                      <a:noFill/>
                      <a:prstDash val="soli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93307920"/>
                  </a:ext>
                </a:extLst>
              </a:tr>
              <a:tr h="612191">
                <a:tc>
                  <a:txBody>
                    <a:bodyPr/>
                    <a:lstStyle/>
                    <a:p>
                      <a:pPr algn="l" rtl="0" fontAlgn="base"/>
                      <a:r>
                        <a:rPr lang="en-US" sz="1400" b="0" i="0" cap="none" spc="0" dirty="0">
                          <a:solidFill>
                            <a:schemeClr val="tx1"/>
                          </a:solidFill>
                          <a:effectLst/>
                          <a:latin typeface="Tahoma" panose="020B0604030504040204" pitchFamily="34" charset="0"/>
                        </a:rPr>
                        <a:t>RFE using Random Forest Regressor</a:t>
                      </a:r>
                    </a:p>
                  </a:txBody>
                  <a:tcPr marL="77190" marR="55136" marT="40664" marB="110272" anchor="ctr">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tc>
                  <a:txBody>
                    <a:bodyPr/>
                    <a:lstStyle/>
                    <a:p>
                      <a:pPr algn="l" rtl="0" fontAlgn="base"/>
                      <a:r>
                        <a:rPr lang="en-US" sz="1400" b="0" i="0" cap="none" spc="0" dirty="0">
                          <a:solidFill>
                            <a:schemeClr val="tx1"/>
                          </a:solidFill>
                          <a:effectLst/>
                          <a:latin typeface="Tahoma" panose="020B0604030504040204" pitchFamily="34" charset="0"/>
                        </a:rPr>
                        <a:t>53.85</a:t>
                      </a:r>
                    </a:p>
                  </a:txBody>
                  <a:tcPr marL="77190" marR="55136" marT="40664" marB="110272" anchor="ctr">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tc>
                  <a:txBody>
                    <a:bodyPr/>
                    <a:lstStyle/>
                    <a:p>
                      <a:pPr algn="l" rtl="0" fontAlgn="base"/>
                      <a:r>
                        <a:rPr lang="en-US" sz="1400" b="0" i="0" cap="none" spc="0" dirty="0">
                          <a:solidFill>
                            <a:schemeClr val="tx1"/>
                          </a:solidFill>
                          <a:effectLst/>
                          <a:latin typeface="Tahoma" panose="020B0604030504040204" pitchFamily="34" charset="0"/>
                        </a:rPr>
                        <a:t>79.09</a:t>
                      </a:r>
                    </a:p>
                  </a:txBody>
                  <a:tcPr marL="77190" marR="55136" marT="40664" marB="110272" anchor="ctr">
                    <a:lnL w="12700" cmpd="sng">
                      <a:noFill/>
                      <a:prstDash val="solid"/>
                    </a:lnL>
                    <a:lnR w="12700" cmpd="sng">
                      <a:noFill/>
                      <a:prstDash val="solid"/>
                    </a:lnR>
                    <a:lnT w="12700" cap="flat" cmpd="sng" algn="ctr">
                      <a:solidFill>
                        <a:schemeClr val="tx1"/>
                      </a:solidFill>
                      <a:prstDash val="solid"/>
                      <a:round/>
                      <a:headEnd type="none" w="med" len="med"/>
                      <a:tailEnd type="none" w="med" len="med"/>
                    </a:lnT>
                    <a:lnB w="12700" cmpd="sng">
                      <a:noFill/>
                      <a:prstDash val="solid"/>
                    </a:lnB>
                    <a:solidFill>
                      <a:schemeClr val="bg1">
                        <a:lumMod val="95000"/>
                      </a:schemeClr>
                    </a:solidFill>
                  </a:tcPr>
                </a:tc>
                <a:extLst>
                  <a:ext uri="{0D108BD9-81ED-4DB2-BD59-A6C34878D82A}">
                    <a16:rowId xmlns:a16="http://schemas.microsoft.com/office/drawing/2014/main" val="1093779284"/>
                  </a:ext>
                </a:extLst>
              </a:tr>
            </a:tbl>
          </a:graphicData>
        </a:graphic>
      </p:graphicFrame>
      <p:sp>
        <p:nvSpPr>
          <p:cNvPr id="4" name="TextBox 3">
            <a:extLst>
              <a:ext uri="{FF2B5EF4-FFF2-40B4-BE49-F238E27FC236}">
                <a16:creationId xmlns:a16="http://schemas.microsoft.com/office/drawing/2014/main" id="{E22DAF7C-0AD9-05A9-F391-19820B8B78FD}"/>
              </a:ext>
            </a:extLst>
          </p:cNvPr>
          <p:cNvSpPr txBox="1"/>
          <p:nvPr/>
        </p:nvSpPr>
        <p:spPr>
          <a:xfrm>
            <a:off x="7958354" y="3200112"/>
            <a:ext cx="455908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cs typeface="Tahoma" panose="020B0604030504040204" pitchFamily="34" charset="0"/>
              </a:rPr>
              <a:t>Table1. MAE, RMSE using Linear Regression</a:t>
            </a:r>
          </a:p>
        </p:txBody>
      </p:sp>
      <p:pic>
        <p:nvPicPr>
          <p:cNvPr id="8198" name="Picture 6">
            <a:extLst>
              <a:ext uri="{FF2B5EF4-FFF2-40B4-BE49-F238E27FC236}">
                <a16:creationId xmlns:a16="http://schemas.microsoft.com/office/drawing/2014/main" id="{99D93242-155D-7FF5-5B99-CF4E8B9327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2048" y="3721773"/>
            <a:ext cx="3982517" cy="2974494"/>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7">
            <a:extLst>
              <a:ext uri="{FF2B5EF4-FFF2-40B4-BE49-F238E27FC236}">
                <a16:creationId xmlns:a16="http://schemas.microsoft.com/office/drawing/2014/main" id="{E84DEB3C-21A5-9BEE-FC72-6CAFAD2E695F}"/>
              </a:ext>
            </a:extLst>
          </p:cNvPr>
          <p:cNvSpPr>
            <a:spLocks noGrp="1"/>
          </p:cNvSpPr>
          <p:nvPr>
            <p:ph type="sldNum" sz="quarter" idx="12"/>
          </p:nvPr>
        </p:nvSpPr>
        <p:spPr/>
        <p:txBody>
          <a:bodyPr/>
          <a:lstStyle/>
          <a:p>
            <a:fld id="{330EA680-D336-4FF7-8B7A-9848BB0A1C32}" type="slidenum">
              <a:rPr lang="en-US" smtClean="0"/>
              <a:t>12</a:t>
            </a:fld>
            <a:endParaRPr lang="en-US"/>
          </a:p>
        </p:txBody>
      </p:sp>
    </p:spTree>
    <p:extLst>
      <p:ext uri="{BB962C8B-B14F-4D97-AF65-F5344CB8AC3E}">
        <p14:creationId xmlns:p14="http://schemas.microsoft.com/office/powerpoint/2010/main" val="1859515482"/>
      </p:ext>
    </p:extLst>
  </p:cSld>
  <p:clrMapOvr>
    <a:masterClrMapping/>
  </p:clrMapOvr>
  <p:extLst>
    <p:ext uri="{6950BFC3-D8DA-4A85-94F7-54DA5524770B}">
      <p188:commentRel xmlns:p188="http://schemas.microsoft.com/office/powerpoint/2018/8/main" r:id="rId2"/>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72D886-97CC-7C37-93BC-FE90AEA4E0DF}"/>
              </a:ext>
            </a:extLst>
          </p:cNvPr>
          <p:cNvSpPr>
            <a:spLocks noGrp="1"/>
          </p:cNvSpPr>
          <p:nvPr>
            <p:ph idx="1"/>
          </p:nvPr>
        </p:nvSpPr>
        <p:spPr>
          <a:xfrm>
            <a:off x="278967" y="1287462"/>
            <a:ext cx="7795916" cy="5481202"/>
          </a:xfrm>
        </p:spPr>
        <p:txBody>
          <a:bodyPr vert="horz" lIns="91440" tIns="45720" rIns="91440" bIns="45720" rtlCol="0" anchor="t">
            <a:noAutofit/>
          </a:bodyPr>
          <a:lstStyle/>
          <a:p>
            <a:pPr algn="just">
              <a:buFont typeface="Wingdings" pitchFamily="2" charset="2"/>
              <a:buChar char="Ø"/>
            </a:pPr>
            <a:r>
              <a:rPr lang="en-US" sz="1400" dirty="0">
                <a:ea typeface="Tahoma" panose="020B0604030504040204" pitchFamily="34" charset="0"/>
                <a:cs typeface="Tahoma" panose="020B0604030504040204" pitchFamily="34" charset="0"/>
              </a:rPr>
              <a:t>We found the best hyperparameters for the K-Nearest Neighbors (KNN) regressor using Grid Search Cross-Validation (CV)</a:t>
            </a:r>
          </a:p>
          <a:p>
            <a:pPr algn="just">
              <a:buFont typeface="Wingdings" pitchFamily="2" charset="2"/>
              <a:buChar char="Ø"/>
            </a:pPr>
            <a:r>
              <a:rPr lang="en-US" sz="1400" dirty="0">
                <a:ea typeface="Tahoma" panose="020B0604030504040204" pitchFamily="34" charset="0"/>
                <a:cs typeface="Tahoma" panose="020B0604030504040204" pitchFamily="34" charset="0"/>
              </a:rPr>
              <a:t>Hyperparameters:</a:t>
            </a:r>
            <a:endParaRPr lang="en-US" sz="1400" dirty="0"/>
          </a:p>
          <a:p>
            <a:pPr algn="just">
              <a:buFont typeface="Wingdings" pitchFamily="2" charset="2"/>
              <a:buChar char="Ø"/>
            </a:pPr>
            <a:r>
              <a:rPr lang="en-US" sz="1400" dirty="0" err="1">
                <a:ea typeface="Tahoma" panose="020B0604030504040204" pitchFamily="34" charset="0"/>
                <a:cs typeface="Tahoma" panose="020B0604030504040204" pitchFamily="34" charset="0"/>
              </a:rPr>
              <a:t>n_neighbors</a:t>
            </a:r>
            <a:r>
              <a:rPr lang="en-US" sz="1400" dirty="0">
                <a:ea typeface="Tahoma" panose="020B0604030504040204" pitchFamily="34" charset="0"/>
                <a:cs typeface="Tahoma" panose="020B0604030504040204" pitchFamily="34" charset="0"/>
              </a:rPr>
              <a:t>:</a:t>
            </a:r>
            <a:endParaRPr lang="en-US" sz="1400" dirty="0"/>
          </a:p>
          <a:p>
            <a:pPr lvl="1" algn="just">
              <a:buFont typeface="Wingdings" pitchFamily="2" charset="2"/>
              <a:buChar char="Ø"/>
            </a:pPr>
            <a:r>
              <a:rPr lang="en-US" sz="1400" dirty="0">
                <a:ea typeface="Tahoma" panose="020B0604030504040204" pitchFamily="34" charset="0"/>
                <a:cs typeface="Tahoma" panose="020B0604030504040204" pitchFamily="34" charset="0"/>
              </a:rPr>
              <a:t>The number of nearest neighbors to consider for making the prediction.</a:t>
            </a:r>
            <a:endParaRPr lang="en-US" sz="1400" dirty="0"/>
          </a:p>
          <a:p>
            <a:pPr lvl="1" algn="just">
              <a:buFont typeface="Wingdings" pitchFamily="2" charset="2"/>
              <a:buChar char="Ø"/>
            </a:pPr>
            <a:r>
              <a:rPr lang="en-US" sz="1400" dirty="0">
                <a:ea typeface="Tahoma" panose="020B0604030504040204" pitchFamily="34" charset="0"/>
                <a:cs typeface="Tahoma" panose="020B0604030504040204" pitchFamily="34" charset="0"/>
              </a:rPr>
              <a:t>Values tested: [3, 5, 7, 9]</a:t>
            </a:r>
            <a:endParaRPr lang="en-US" sz="1400" dirty="0"/>
          </a:p>
          <a:p>
            <a:pPr algn="just">
              <a:buFont typeface="Wingdings" pitchFamily="2" charset="2"/>
              <a:buChar char="Ø"/>
            </a:pPr>
            <a:r>
              <a:rPr lang="en-US" sz="1400" dirty="0">
                <a:ea typeface="Tahoma" panose="020B0604030504040204" pitchFamily="34" charset="0"/>
                <a:cs typeface="Tahoma" panose="020B0604030504040204" pitchFamily="34" charset="0"/>
              </a:rPr>
              <a:t>weights:</a:t>
            </a:r>
            <a:endParaRPr lang="en-US" sz="1400" dirty="0"/>
          </a:p>
          <a:p>
            <a:pPr lvl="1" algn="just">
              <a:buFont typeface="Wingdings" pitchFamily="2" charset="2"/>
              <a:buChar char="Ø"/>
            </a:pPr>
            <a:r>
              <a:rPr lang="en-US" sz="1400" dirty="0">
                <a:ea typeface="Tahoma" panose="020B0604030504040204" pitchFamily="34" charset="0"/>
                <a:cs typeface="Tahoma" panose="020B0604030504040204" pitchFamily="34" charset="0"/>
              </a:rPr>
              <a:t>The weight function used in prediction</a:t>
            </a:r>
            <a:endParaRPr lang="en-US" sz="1400" dirty="0"/>
          </a:p>
          <a:p>
            <a:pPr lvl="1" algn="just">
              <a:buFont typeface="Wingdings" pitchFamily="2" charset="2"/>
              <a:buChar char="Ø"/>
            </a:pPr>
            <a:r>
              <a:rPr lang="en-US" sz="1400" dirty="0">
                <a:ea typeface="Tahoma" panose="020B0604030504040204" pitchFamily="34" charset="0"/>
                <a:cs typeface="Tahoma" panose="020B0604030504040204" pitchFamily="34" charset="0"/>
              </a:rPr>
              <a:t>Options: ['uniform', 'distance']</a:t>
            </a:r>
            <a:endParaRPr lang="en-US" sz="1400" dirty="0"/>
          </a:p>
          <a:p>
            <a:pPr lvl="2" algn="just">
              <a:buFont typeface="Wingdings" pitchFamily="2" charset="2"/>
              <a:buChar char="Ø"/>
            </a:pPr>
            <a:r>
              <a:rPr lang="en-US" sz="1400" dirty="0">
                <a:ea typeface="Tahoma" panose="020B0604030504040204" pitchFamily="34" charset="0"/>
                <a:cs typeface="Tahoma" panose="020B0604030504040204" pitchFamily="34" charset="0"/>
              </a:rPr>
              <a:t>uniform: All neighbors are weighted equally</a:t>
            </a:r>
            <a:endParaRPr lang="en-US" sz="1400" dirty="0"/>
          </a:p>
          <a:p>
            <a:pPr lvl="2" algn="just">
              <a:buFont typeface="Wingdings" pitchFamily="2" charset="2"/>
              <a:buChar char="Ø"/>
            </a:pPr>
            <a:r>
              <a:rPr lang="en-US" sz="1400" dirty="0">
                <a:ea typeface="Tahoma" panose="020B0604030504040204" pitchFamily="34" charset="0"/>
                <a:cs typeface="Tahoma" panose="020B0604030504040204" pitchFamily="34" charset="0"/>
              </a:rPr>
              <a:t>distance: Closer neighbors have a greater influence on the prediction</a:t>
            </a:r>
            <a:endParaRPr lang="en-US" sz="1400" dirty="0"/>
          </a:p>
          <a:p>
            <a:pPr algn="just">
              <a:buFont typeface="Wingdings" pitchFamily="2" charset="2"/>
              <a:buChar char="Ø"/>
            </a:pPr>
            <a:r>
              <a:rPr lang="en-US" sz="1400" dirty="0">
                <a:ea typeface="Tahoma" panose="020B0604030504040204" pitchFamily="34" charset="0"/>
                <a:cs typeface="Tahoma" panose="020B0604030504040204" pitchFamily="34" charset="0"/>
              </a:rPr>
              <a:t>metric:</a:t>
            </a:r>
            <a:endParaRPr lang="en-US" sz="1400" dirty="0"/>
          </a:p>
          <a:p>
            <a:pPr lvl="1" algn="just">
              <a:buFont typeface="Wingdings" pitchFamily="2" charset="2"/>
              <a:buChar char="Ø"/>
            </a:pPr>
            <a:r>
              <a:rPr lang="en-US" sz="1400" dirty="0">
                <a:ea typeface="Tahoma" panose="020B0604030504040204" pitchFamily="34" charset="0"/>
                <a:cs typeface="Tahoma" panose="020B0604030504040204" pitchFamily="34" charset="0"/>
              </a:rPr>
              <a:t>The distance metric used to find the nearest neighbors</a:t>
            </a:r>
            <a:endParaRPr lang="en-US" sz="1400" dirty="0"/>
          </a:p>
          <a:p>
            <a:pPr lvl="1" algn="just">
              <a:buFont typeface="Wingdings" pitchFamily="2" charset="2"/>
              <a:buChar char="Ø"/>
            </a:pPr>
            <a:r>
              <a:rPr lang="en-US" sz="1400" dirty="0">
                <a:ea typeface="Tahoma" panose="020B0604030504040204" pitchFamily="34" charset="0"/>
                <a:cs typeface="Tahoma" panose="020B0604030504040204" pitchFamily="34" charset="0"/>
              </a:rPr>
              <a:t>Options: ['</a:t>
            </a:r>
            <a:r>
              <a:rPr lang="en-US" sz="1400" dirty="0" err="1">
                <a:ea typeface="Tahoma" panose="020B0604030504040204" pitchFamily="34" charset="0"/>
                <a:cs typeface="Tahoma" panose="020B0604030504040204" pitchFamily="34" charset="0"/>
              </a:rPr>
              <a:t>euclidean</a:t>
            </a:r>
            <a:r>
              <a:rPr lang="en-US" sz="1400" dirty="0">
                <a:ea typeface="Tahoma" panose="020B0604030504040204" pitchFamily="34" charset="0"/>
                <a:cs typeface="Tahoma" panose="020B0604030504040204" pitchFamily="34" charset="0"/>
              </a:rPr>
              <a:t>', '</a:t>
            </a:r>
            <a:r>
              <a:rPr lang="en-US" sz="1400" dirty="0" err="1">
                <a:ea typeface="Tahoma" panose="020B0604030504040204" pitchFamily="34" charset="0"/>
                <a:cs typeface="Tahoma" panose="020B0604030504040204" pitchFamily="34" charset="0"/>
              </a:rPr>
              <a:t>manhattan</a:t>
            </a:r>
            <a:r>
              <a:rPr lang="en-US" sz="1400" dirty="0">
                <a:ea typeface="Tahoma" panose="020B0604030504040204" pitchFamily="34" charset="0"/>
                <a:cs typeface="Tahoma" panose="020B0604030504040204" pitchFamily="34" charset="0"/>
              </a:rPr>
              <a:t>', '</a:t>
            </a:r>
            <a:r>
              <a:rPr lang="en-US" sz="1400" dirty="0" err="1">
                <a:ea typeface="Tahoma" panose="020B0604030504040204" pitchFamily="34" charset="0"/>
                <a:cs typeface="Tahoma" panose="020B0604030504040204" pitchFamily="34" charset="0"/>
              </a:rPr>
              <a:t>minkowski</a:t>
            </a:r>
            <a:r>
              <a:rPr lang="en-US" sz="1400" dirty="0">
                <a:ea typeface="Tahoma" panose="020B0604030504040204" pitchFamily="34" charset="0"/>
                <a:cs typeface="Tahoma" panose="020B0604030504040204" pitchFamily="34" charset="0"/>
              </a:rPr>
              <a:t>']</a:t>
            </a:r>
            <a:endParaRPr lang="en-US" sz="1400" dirty="0"/>
          </a:p>
          <a:p>
            <a:pPr lvl="2" algn="just">
              <a:buFont typeface="Wingdings" pitchFamily="2" charset="2"/>
              <a:buChar char="Ø"/>
            </a:pPr>
            <a:r>
              <a:rPr lang="en-US" sz="1400" dirty="0" err="1">
                <a:ea typeface="Tahoma" panose="020B0604030504040204" pitchFamily="34" charset="0"/>
                <a:cs typeface="Tahoma" panose="020B0604030504040204" pitchFamily="34" charset="0"/>
              </a:rPr>
              <a:t>euclidean</a:t>
            </a:r>
            <a:r>
              <a:rPr lang="en-US" sz="1400" dirty="0">
                <a:ea typeface="Tahoma" panose="020B0604030504040204" pitchFamily="34" charset="0"/>
                <a:cs typeface="Tahoma" panose="020B0604030504040204" pitchFamily="34" charset="0"/>
              </a:rPr>
              <a:t>: Standard Euclidean distance</a:t>
            </a:r>
            <a:endParaRPr lang="en-US" sz="1400" dirty="0"/>
          </a:p>
          <a:p>
            <a:pPr lvl="2" algn="just">
              <a:buFont typeface="Wingdings" pitchFamily="2" charset="2"/>
              <a:buChar char="Ø"/>
            </a:pPr>
            <a:r>
              <a:rPr lang="en-US" sz="1400" dirty="0" err="1">
                <a:ea typeface="Tahoma" panose="020B0604030504040204" pitchFamily="34" charset="0"/>
                <a:cs typeface="Tahoma" panose="020B0604030504040204" pitchFamily="34" charset="0"/>
              </a:rPr>
              <a:t>manhattan</a:t>
            </a:r>
            <a:r>
              <a:rPr lang="en-US" sz="1400" dirty="0">
                <a:ea typeface="Tahoma" panose="020B0604030504040204" pitchFamily="34" charset="0"/>
                <a:cs typeface="Tahoma" panose="020B0604030504040204" pitchFamily="34" charset="0"/>
              </a:rPr>
              <a:t>: Sum of absolute differences</a:t>
            </a:r>
            <a:endParaRPr lang="en-US" sz="1400" dirty="0"/>
          </a:p>
          <a:p>
            <a:pPr lvl="2" algn="just">
              <a:buFont typeface="Wingdings" pitchFamily="2" charset="2"/>
              <a:buChar char="Ø"/>
            </a:pPr>
            <a:r>
              <a:rPr lang="en-US" sz="1400" dirty="0" err="1">
                <a:ea typeface="Tahoma" panose="020B0604030504040204" pitchFamily="34" charset="0"/>
                <a:cs typeface="Tahoma" panose="020B0604030504040204" pitchFamily="34" charset="0"/>
              </a:rPr>
              <a:t>minkowski</a:t>
            </a:r>
            <a:r>
              <a:rPr lang="en-US" sz="1400" dirty="0">
                <a:ea typeface="Tahoma" panose="020B0604030504040204" pitchFamily="34" charset="0"/>
                <a:cs typeface="Tahoma" panose="020B0604030504040204" pitchFamily="34" charset="0"/>
              </a:rPr>
              <a:t>: Generalization of Euclidean and Manhattan distances</a:t>
            </a:r>
            <a:endParaRPr lang="en-US" sz="1400" dirty="0"/>
          </a:p>
          <a:p>
            <a:pPr>
              <a:buFont typeface="Wingdings" pitchFamily="2" charset="2"/>
              <a:buChar char="Ø"/>
            </a:pPr>
            <a:r>
              <a:rPr lang="en-US" sz="1400" dirty="0">
                <a:ea typeface="Tahoma" panose="020B0604030504040204" pitchFamily="34" charset="0"/>
                <a:cs typeface="Tahoma" panose="020B0604030504040204" pitchFamily="34" charset="0"/>
              </a:rPr>
              <a:t>Best Hyperparameters</a:t>
            </a:r>
            <a:endParaRPr lang="en-US" sz="1400" dirty="0"/>
          </a:p>
          <a:p>
            <a:pPr>
              <a:buFont typeface="Wingdings" pitchFamily="2" charset="2"/>
              <a:buChar char="Ø"/>
            </a:pPr>
            <a:r>
              <a:rPr lang="en-US" sz="1400" dirty="0">
                <a:ea typeface="Tahoma" panose="020B0604030504040204" pitchFamily="34" charset="0"/>
                <a:cs typeface="Tahoma" panose="020B0604030504040204" pitchFamily="34" charset="0"/>
              </a:rPr>
              <a:t>metric: '</a:t>
            </a:r>
            <a:r>
              <a:rPr lang="en-US" sz="1400" dirty="0" err="1">
                <a:ea typeface="Tahoma" panose="020B0604030504040204" pitchFamily="34" charset="0"/>
                <a:cs typeface="Tahoma" panose="020B0604030504040204" pitchFamily="34" charset="0"/>
              </a:rPr>
              <a:t>manhattan</a:t>
            </a:r>
            <a:r>
              <a:rPr lang="en-US" sz="1400" dirty="0">
                <a:ea typeface="Tahoma" panose="020B0604030504040204" pitchFamily="34" charset="0"/>
                <a:cs typeface="Tahoma" panose="020B0604030504040204" pitchFamily="34" charset="0"/>
              </a:rPr>
              <a:t>',</a:t>
            </a:r>
            <a:r>
              <a:rPr lang="en-US" sz="1400" dirty="0" err="1">
                <a:ea typeface="Tahoma" panose="020B0604030504040204" pitchFamily="34" charset="0"/>
                <a:cs typeface="Tahoma" panose="020B0604030504040204" pitchFamily="34" charset="0"/>
              </a:rPr>
              <a:t>n_neighbors</a:t>
            </a:r>
            <a:r>
              <a:rPr lang="en-US" sz="1400" dirty="0">
                <a:ea typeface="Tahoma" panose="020B0604030504040204" pitchFamily="34" charset="0"/>
                <a:cs typeface="Tahoma" panose="020B0604030504040204" pitchFamily="34" charset="0"/>
              </a:rPr>
              <a:t>: 9,weights: 'distance'</a:t>
            </a:r>
            <a:endParaRPr lang="en-US" sz="1400" dirty="0"/>
          </a:p>
        </p:txBody>
      </p:sp>
      <p:graphicFrame>
        <p:nvGraphicFramePr>
          <p:cNvPr id="5" name="Table 4">
            <a:extLst>
              <a:ext uri="{FF2B5EF4-FFF2-40B4-BE49-F238E27FC236}">
                <a16:creationId xmlns:a16="http://schemas.microsoft.com/office/drawing/2014/main" id="{F7F537EC-8DD9-1D23-D4E1-5F6BB3AC2F1B}"/>
              </a:ext>
            </a:extLst>
          </p:cNvPr>
          <p:cNvGraphicFramePr>
            <a:graphicFrameLocks noGrp="1"/>
          </p:cNvGraphicFramePr>
          <p:nvPr>
            <p:extLst>
              <p:ext uri="{D42A27DB-BD31-4B8C-83A1-F6EECF244321}">
                <p14:modId xmlns:p14="http://schemas.microsoft.com/office/powerpoint/2010/main" val="1078594890"/>
              </p:ext>
            </p:extLst>
          </p:nvPr>
        </p:nvGraphicFramePr>
        <p:xfrm>
          <a:off x="8074883" y="1566143"/>
          <a:ext cx="3838150" cy="3431632"/>
        </p:xfrm>
        <a:graphic>
          <a:graphicData uri="http://schemas.openxmlformats.org/drawingml/2006/table">
            <a:tbl>
              <a:tblPr firstRow="1" bandRow="1" bandCol="1">
                <a:tableStyleId>{5C22544A-7EE6-4342-B048-85BDC9FD1C3A}</a:tableStyleId>
              </a:tblPr>
              <a:tblGrid>
                <a:gridCol w="2027693">
                  <a:extLst>
                    <a:ext uri="{9D8B030D-6E8A-4147-A177-3AD203B41FA5}">
                      <a16:colId xmlns:a16="http://schemas.microsoft.com/office/drawing/2014/main" val="1849594230"/>
                    </a:ext>
                  </a:extLst>
                </a:gridCol>
                <a:gridCol w="749083">
                  <a:extLst>
                    <a:ext uri="{9D8B030D-6E8A-4147-A177-3AD203B41FA5}">
                      <a16:colId xmlns:a16="http://schemas.microsoft.com/office/drawing/2014/main" val="253330558"/>
                    </a:ext>
                  </a:extLst>
                </a:gridCol>
                <a:gridCol w="1061374">
                  <a:extLst>
                    <a:ext uri="{9D8B030D-6E8A-4147-A177-3AD203B41FA5}">
                      <a16:colId xmlns:a16="http://schemas.microsoft.com/office/drawing/2014/main" val="2229291069"/>
                    </a:ext>
                  </a:extLst>
                </a:gridCol>
              </a:tblGrid>
              <a:tr h="607016">
                <a:tc>
                  <a:txBody>
                    <a:bodyPr/>
                    <a:lstStyle/>
                    <a:p>
                      <a:pPr algn="l" rtl="0" fontAlgn="base"/>
                      <a:r>
                        <a:rPr lang="en-US" sz="1400" b="0" i="0" dirty="0">
                          <a:solidFill>
                            <a:schemeClr val="bg1"/>
                          </a:solidFill>
                          <a:effectLst/>
                          <a:latin typeface="Tahoma" panose="020B0604030504040204" pitchFamily="34" charset="0"/>
                          <a:ea typeface="Tahoma" panose="020B0604030504040204" pitchFamily="34" charset="0"/>
                          <a:cs typeface="Tahoma" panose="020B0604030504040204" pitchFamily="34" charset="0"/>
                        </a:rPr>
                        <a:t>KNN Regression Model</a:t>
                      </a:r>
                      <a:endParaRPr lang="en-US" sz="1400" b="1"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chemeClr val="bg1"/>
                          </a:solidFill>
                          <a:effectLst/>
                          <a:latin typeface="Tahoma" panose="020B0604030504040204" pitchFamily="34" charset="0"/>
                          <a:ea typeface="Tahoma" panose="020B0604030504040204" pitchFamily="34" charset="0"/>
                          <a:cs typeface="Tahoma" panose="020B0604030504040204" pitchFamily="34" charset="0"/>
                        </a:rPr>
                        <a:t>MAE </a:t>
                      </a:r>
                      <a:endParaRPr lang="en-US" sz="1400" b="1"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chemeClr val="bg1"/>
                          </a:solidFill>
                          <a:effectLst/>
                          <a:latin typeface="Tahoma" panose="020B0604030504040204" pitchFamily="34" charset="0"/>
                          <a:ea typeface="Tahoma" panose="020B0604030504040204" pitchFamily="34" charset="0"/>
                          <a:cs typeface="Tahoma" panose="020B0604030504040204" pitchFamily="34" charset="0"/>
                        </a:rPr>
                        <a:t>RMSE </a:t>
                      </a:r>
                      <a:endParaRPr lang="en-US" sz="1400" dirty="0">
                        <a:solidFill>
                          <a:schemeClr val="bg1"/>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extLst>
                  <a:ext uri="{0D108BD9-81ED-4DB2-BD59-A6C34878D82A}">
                    <a16:rowId xmlns:a16="http://schemas.microsoft.com/office/drawing/2014/main" val="4127476808"/>
                  </a:ext>
                </a:extLst>
              </a:tr>
              <a:tr h="623451">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KNN Regressor with All Features</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17.57</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27.13</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extLst>
                  <a:ext uri="{0D108BD9-81ED-4DB2-BD59-A6C34878D82A}">
                    <a16:rowId xmlns:a16="http://schemas.microsoft.com/office/drawing/2014/main" val="3058236420"/>
                  </a:ext>
                </a:extLst>
              </a:tr>
              <a:tr h="623451">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Correlation Feature Selection</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17.54</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26.95</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extLst>
                  <a:ext uri="{0D108BD9-81ED-4DB2-BD59-A6C34878D82A}">
                    <a16:rowId xmlns:a16="http://schemas.microsoft.com/office/drawing/2014/main" val="2751937404"/>
                  </a:ext>
                </a:extLst>
              </a:tr>
              <a:tr h="356258">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MI Feature Selection</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17.57</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27.02</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extLst>
                  <a:ext uri="{0D108BD9-81ED-4DB2-BD59-A6C34878D82A}">
                    <a16:rowId xmlns:a16="http://schemas.microsoft.com/office/drawing/2014/main" val="1280477308"/>
                  </a:ext>
                </a:extLst>
              </a:tr>
              <a:tr h="865198">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RFE using </a:t>
                      </a:r>
                      <a:r>
                        <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rPr>
                        <a:t>Random Forest Regressor</a:t>
                      </a: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17.77</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27.50</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extLst>
                  <a:ext uri="{0D108BD9-81ED-4DB2-BD59-A6C34878D82A}">
                    <a16:rowId xmlns:a16="http://schemas.microsoft.com/office/drawing/2014/main" val="3702515456"/>
                  </a:ext>
                </a:extLst>
              </a:tr>
              <a:tr h="356258">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PCA</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25.46</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ea typeface="Tahoma" panose="020B0604030504040204" pitchFamily="34" charset="0"/>
                          <a:cs typeface="Tahoma" panose="020B0604030504040204" pitchFamily="34" charset="0"/>
                        </a:rPr>
                        <a:t>47.52</a:t>
                      </a:r>
                      <a:endParaRPr lang="en-US" sz="14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67437" marR="67437" marT="33719" marB="33719" anchor="ctr"/>
                </a:tc>
                <a:extLst>
                  <a:ext uri="{0D108BD9-81ED-4DB2-BD59-A6C34878D82A}">
                    <a16:rowId xmlns:a16="http://schemas.microsoft.com/office/drawing/2014/main" val="1816473371"/>
                  </a:ext>
                </a:extLst>
              </a:tr>
            </a:tbl>
          </a:graphicData>
        </a:graphic>
      </p:graphicFrame>
      <p:sp>
        <p:nvSpPr>
          <p:cNvPr id="2" name="TextBox 1">
            <a:extLst>
              <a:ext uri="{FF2B5EF4-FFF2-40B4-BE49-F238E27FC236}">
                <a16:creationId xmlns:a16="http://schemas.microsoft.com/office/drawing/2014/main" id="{B203EC92-F969-132D-4251-42F9B6C5CDAF}"/>
              </a:ext>
            </a:extLst>
          </p:cNvPr>
          <p:cNvSpPr txBox="1"/>
          <p:nvPr/>
        </p:nvSpPr>
        <p:spPr>
          <a:xfrm>
            <a:off x="8074883" y="5421645"/>
            <a:ext cx="397634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rPr>
              <a:t>Table2</a:t>
            </a:r>
            <a:r>
              <a:rPr lang="en-US" sz="1400" baseline="0" dirty="0">
                <a:latin typeface="Tahoma" panose="020B0604030504040204" pitchFamily="34" charset="0"/>
              </a:rPr>
              <a:t>. MAE, RMSE using </a:t>
            </a:r>
            <a:r>
              <a:rPr lang="en-US" sz="1400" dirty="0">
                <a:latin typeface="Tahoma" panose="020B0604030504040204" pitchFamily="34" charset="0"/>
              </a:rPr>
              <a:t>KNN </a:t>
            </a:r>
            <a:r>
              <a:rPr lang="en-US" sz="1400" baseline="0" dirty="0">
                <a:latin typeface="Tahoma" panose="020B0604030504040204" pitchFamily="34" charset="0"/>
              </a:rPr>
              <a:t>Regression</a:t>
            </a:r>
            <a:endParaRPr lang="en-US" sz="1400" dirty="0">
              <a:latin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D13A8605-38C3-58BB-A1FD-4CB96595A07A}"/>
              </a:ext>
            </a:extLst>
          </p:cNvPr>
          <p:cNvSpPr txBox="1"/>
          <p:nvPr/>
        </p:nvSpPr>
        <p:spPr>
          <a:xfrm>
            <a:off x="1209040" y="233679"/>
            <a:ext cx="903224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dirty="0">
                <a:solidFill>
                  <a:schemeClr val="bg2"/>
                </a:solidFill>
                <a:latin typeface="Verdana" panose="020B0604030504040204" pitchFamily="34" charset="0"/>
                <a:ea typeface="Verdana" panose="020B0604030504040204" pitchFamily="34" charset="0"/>
                <a:cs typeface="Verdana" panose="020B0604030504040204" pitchFamily="34" charset="0"/>
              </a:rPr>
              <a:t>KNN Regression</a:t>
            </a:r>
          </a:p>
        </p:txBody>
      </p:sp>
      <p:sp>
        <p:nvSpPr>
          <p:cNvPr id="6" name="Slide Number Placeholder 5">
            <a:extLst>
              <a:ext uri="{FF2B5EF4-FFF2-40B4-BE49-F238E27FC236}">
                <a16:creationId xmlns:a16="http://schemas.microsoft.com/office/drawing/2014/main" id="{E4A11777-140A-C803-0F45-D02C9A1D60BC}"/>
              </a:ext>
            </a:extLst>
          </p:cNvPr>
          <p:cNvSpPr>
            <a:spLocks noGrp="1"/>
          </p:cNvSpPr>
          <p:nvPr>
            <p:ph type="sldNum" sz="quarter" idx="12"/>
          </p:nvPr>
        </p:nvSpPr>
        <p:spPr/>
        <p:txBody>
          <a:bodyPr/>
          <a:lstStyle/>
          <a:p>
            <a:fld id="{330EA680-D336-4FF7-8B7A-9848BB0A1C32}" type="slidenum">
              <a:rPr lang="en-US" smtClean="0"/>
              <a:t>13</a:t>
            </a:fld>
            <a:endParaRPr lang="en-US"/>
          </a:p>
        </p:txBody>
      </p:sp>
    </p:spTree>
    <p:extLst>
      <p:ext uri="{BB962C8B-B14F-4D97-AF65-F5344CB8AC3E}">
        <p14:creationId xmlns:p14="http://schemas.microsoft.com/office/powerpoint/2010/main" val="2079446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DBA66DB-2540-6940-10F6-91FF27774A82}"/>
              </a:ext>
            </a:extLst>
          </p:cNvPr>
          <p:cNvSpPr txBox="1"/>
          <p:nvPr/>
        </p:nvSpPr>
        <p:spPr>
          <a:xfrm>
            <a:off x="180681" y="1150794"/>
            <a:ext cx="11662474"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panose="020B0604020202020204" pitchFamily="34" charset="0"/>
              <a:buChar char="•"/>
            </a:pPr>
            <a:r>
              <a:rPr lang="en-US" sz="1600" dirty="0">
                <a:latin typeface="Tahoma" panose="020B0604030504040204" pitchFamily="34" charset="0"/>
                <a:ea typeface="Tahoma" panose="020B0604030504040204" pitchFamily="34" charset="0"/>
                <a:cs typeface="Tahoma" panose="020B0604030504040204" pitchFamily="34" charset="0"/>
              </a:rPr>
              <a:t>PCA Performance:</a:t>
            </a:r>
            <a:endParaRPr lang="en-US" sz="1600" dirty="0">
              <a:latin typeface="Tahoma" panose="020B0604030504040204" pitchFamily="34" charset="0"/>
            </a:endParaRPr>
          </a:p>
          <a:p>
            <a:pPr algn="just"/>
            <a:r>
              <a:rPr lang="en-US" sz="1600" dirty="0">
                <a:latin typeface="Tahoma" panose="020B0604030504040204" pitchFamily="34" charset="0"/>
                <a:ea typeface="Tahoma" panose="020B0604030504040204" pitchFamily="34" charset="0"/>
                <a:cs typeface="Tahoma" panose="020B0604030504040204" pitchFamily="34" charset="0"/>
              </a:rPr>
              <a:t> PCA demonstrates the least effective performance across all metrics (MAE, MSE, RMSE) for the KNN Regressor          model</a:t>
            </a:r>
            <a:endParaRPr lang="en-US" sz="1600" dirty="0">
              <a:latin typeface="Tahoma" panose="020B0604030504040204" pitchFamily="34" charset="0"/>
            </a:endParaRPr>
          </a:p>
          <a:p>
            <a:pPr marL="285750" indent="-285750" algn="just">
              <a:buFont typeface="Arial"/>
              <a:buChar char="•"/>
            </a:pPr>
            <a:r>
              <a:rPr lang="en-US" sz="1600" dirty="0">
                <a:latin typeface="Tahoma" panose="020B0604030504040204" pitchFamily="34" charset="0"/>
                <a:ea typeface="Tahoma" panose="020B0604030504040204" pitchFamily="34" charset="0"/>
                <a:cs typeface="Tahoma" panose="020B0604030504040204" pitchFamily="34" charset="0"/>
              </a:rPr>
              <a:t>Feature Selection Insight:</a:t>
            </a:r>
            <a:endParaRPr lang="en-US" sz="1600" dirty="0">
              <a:latin typeface="Tahoma" panose="020B0604030504040204" pitchFamily="34" charset="0"/>
            </a:endParaRPr>
          </a:p>
          <a:p>
            <a:pPr marL="742950" lvl="1" indent="-285750" algn="just">
              <a:buFont typeface="Wingdings" pitchFamily="2" charset="2"/>
              <a:buChar char="Ø"/>
            </a:pPr>
            <a:r>
              <a:rPr lang="en-US" sz="1600" dirty="0">
                <a:latin typeface="Tahoma" panose="020B0604030504040204" pitchFamily="34" charset="0"/>
                <a:ea typeface="Tahoma" panose="020B0604030504040204" pitchFamily="34" charset="0"/>
                <a:cs typeface="Tahoma" panose="020B0604030504040204" pitchFamily="34" charset="0"/>
              </a:rPr>
              <a:t> Correlation and MI feature selection methods provide the best performance, producing similar and slightly better  results compared to using all features</a:t>
            </a:r>
          </a:p>
          <a:p>
            <a:pPr marL="742950" lvl="1" indent="-285750" algn="just">
              <a:buFont typeface="Wingdings" pitchFamily="2" charset="2"/>
              <a:buChar char="Ø"/>
            </a:pPr>
            <a:r>
              <a:rPr lang="en-US" sz="1600" dirty="0">
                <a:latin typeface="Tahoma" panose="020B0604030504040204" pitchFamily="34" charset="0"/>
                <a:ea typeface="Tahoma" panose="020B0604030504040204" pitchFamily="34" charset="0"/>
                <a:cs typeface="Tahoma" panose="020B0604030504040204" pitchFamily="34" charset="0"/>
              </a:rPr>
              <a:t>RFE performs slightly worse than other feature selection methods but better than PCA</a:t>
            </a:r>
          </a:p>
          <a:p>
            <a:pPr marL="742950" lvl="1" indent="-285750" algn="just">
              <a:buFont typeface="Wingdings" pitchFamily="2" charset="2"/>
              <a:buChar char="Ø"/>
            </a:pPr>
            <a:r>
              <a:rPr lang="en-US" sz="1600" dirty="0">
                <a:latin typeface="Tahoma" panose="020B0604030504040204" pitchFamily="34" charset="0"/>
                <a:ea typeface="Tahoma" panose="020B0604030504040204" pitchFamily="34" charset="0"/>
                <a:cs typeface="Tahoma" panose="020B0604030504040204" pitchFamily="34" charset="0"/>
              </a:rPr>
              <a:t>In this case, correlation and MI feature selection methods are recommended for the KNN Regressor model</a:t>
            </a:r>
            <a:endParaRPr lang="en-US" sz="1600" dirty="0">
              <a:latin typeface="Tahoma" panose="020B0604030504040204" pitchFamily="34" charset="0"/>
            </a:endParaRPr>
          </a:p>
        </p:txBody>
      </p:sp>
      <p:pic>
        <p:nvPicPr>
          <p:cNvPr id="9218" name="Picture 2">
            <a:extLst>
              <a:ext uri="{FF2B5EF4-FFF2-40B4-BE49-F238E27FC236}">
                <a16:creationId xmlns:a16="http://schemas.microsoft.com/office/drawing/2014/main" id="{0909EB72-8BC8-06E3-828A-0247937CB1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72836" y="3300522"/>
            <a:ext cx="5815705" cy="304944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88A446B-5B23-12B5-B7FD-EA2F140232E4}"/>
              </a:ext>
            </a:extLst>
          </p:cNvPr>
          <p:cNvSpPr txBox="1"/>
          <p:nvPr/>
        </p:nvSpPr>
        <p:spPr>
          <a:xfrm>
            <a:off x="1264569" y="170617"/>
            <a:ext cx="903224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dirty="0">
                <a:solidFill>
                  <a:schemeClr val="bg2"/>
                </a:solidFill>
                <a:latin typeface="Verdana" panose="020B0604030504040204" pitchFamily="34" charset="0"/>
                <a:ea typeface="Verdana" panose="020B0604030504040204" pitchFamily="34" charset="0"/>
                <a:cs typeface="Verdana" panose="020B0604030504040204" pitchFamily="34" charset="0"/>
              </a:rPr>
              <a:t>KNN Regression</a:t>
            </a:r>
          </a:p>
        </p:txBody>
      </p:sp>
      <p:sp>
        <p:nvSpPr>
          <p:cNvPr id="4" name="Slide Number Placeholder 3">
            <a:extLst>
              <a:ext uri="{FF2B5EF4-FFF2-40B4-BE49-F238E27FC236}">
                <a16:creationId xmlns:a16="http://schemas.microsoft.com/office/drawing/2014/main" id="{0C75B068-C6CA-8706-510D-133F280B3C84}"/>
              </a:ext>
            </a:extLst>
          </p:cNvPr>
          <p:cNvSpPr>
            <a:spLocks noGrp="1"/>
          </p:cNvSpPr>
          <p:nvPr>
            <p:ph type="sldNum" sz="quarter" idx="12"/>
          </p:nvPr>
        </p:nvSpPr>
        <p:spPr/>
        <p:txBody>
          <a:bodyPr/>
          <a:lstStyle/>
          <a:p>
            <a:fld id="{330EA680-D336-4FF7-8B7A-9848BB0A1C32}" type="slidenum">
              <a:rPr lang="en-US" smtClean="0"/>
              <a:t>14</a:t>
            </a:fld>
            <a:endParaRPr lang="en-US"/>
          </a:p>
        </p:txBody>
      </p:sp>
    </p:spTree>
    <p:extLst>
      <p:ext uri="{BB962C8B-B14F-4D97-AF65-F5344CB8AC3E}">
        <p14:creationId xmlns:p14="http://schemas.microsoft.com/office/powerpoint/2010/main" val="4291977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72D886-97CC-7C37-93BC-FE90AEA4E0DF}"/>
              </a:ext>
            </a:extLst>
          </p:cNvPr>
          <p:cNvSpPr>
            <a:spLocks noGrp="1"/>
          </p:cNvSpPr>
          <p:nvPr>
            <p:ph idx="1"/>
          </p:nvPr>
        </p:nvSpPr>
        <p:spPr>
          <a:xfrm>
            <a:off x="440143" y="1226668"/>
            <a:ext cx="6098581" cy="5710160"/>
          </a:xfrm>
        </p:spPr>
        <p:txBody>
          <a:bodyPr vert="horz" lIns="91440" tIns="45720" rIns="91440" bIns="45720" rtlCol="0" anchor="t">
            <a:noAutofit/>
          </a:bodyPr>
          <a:lstStyle/>
          <a:p>
            <a:pPr marL="0" indent="0" algn="just">
              <a:buNone/>
            </a:pPr>
            <a:r>
              <a:rPr lang="en-US" sz="1400" dirty="0">
                <a:ea typeface="Tahoma" panose="020B0604030504040204" pitchFamily="34" charset="0"/>
                <a:cs typeface="Tahoma" panose="020B0604030504040204" pitchFamily="34" charset="0"/>
              </a:rPr>
              <a:t>Random Forest is an ensemble learning method that constructs multiple decision trees and merges them to obtain more accurate and stable predictions.</a:t>
            </a:r>
          </a:p>
          <a:p>
            <a:pPr marL="0" indent="0" algn="just">
              <a:buNone/>
            </a:pPr>
            <a:r>
              <a:rPr lang="en-US" sz="1400" dirty="0">
                <a:ea typeface="Tahoma" panose="020B0604030504040204" pitchFamily="34" charset="0"/>
                <a:cs typeface="Tahoma" panose="020B0604030504040204" pitchFamily="34" charset="0"/>
              </a:rPr>
              <a:t>Hyperparameters:</a:t>
            </a:r>
            <a:endParaRPr lang="en-US" sz="1400" dirty="0"/>
          </a:p>
          <a:p>
            <a:pPr algn="just"/>
            <a:r>
              <a:rPr lang="en-US" sz="1400" dirty="0">
                <a:ea typeface="Tahoma" panose="020B0604030504040204" pitchFamily="34" charset="0"/>
                <a:cs typeface="Tahoma" panose="020B0604030504040204" pitchFamily="34" charset="0"/>
              </a:rPr>
              <a:t>Number of estimators:</a:t>
            </a:r>
            <a:endParaRPr lang="en-US" sz="1400" dirty="0"/>
          </a:p>
          <a:p>
            <a:pPr lvl="1" algn="just"/>
            <a:r>
              <a:rPr lang="en-US" sz="1400" dirty="0">
                <a:ea typeface="Tahoma" panose="020B0604030504040204" pitchFamily="34" charset="0"/>
                <a:cs typeface="Tahoma" panose="020B0604030504040204" pitchFamily="34" charset="0"/>
              </a:rPr>
              <a:t>The number of trees in the forest.</a:t>
            </a:r>
            <a:endParaRPr lang="en-US" sz="1400" dirty="0"/>
          </a:p>
          <a:p>
            <a:pPr lvl="1" algn="just"/>
            <a:r>
              <a:rPr lang="en-US" sz="1400" dirty="0">
                <a:ea typeface="Tahoma" panose="020B0604030504040204" pitchFamily="34" charset="0"/>
                <a:cs typeface="Tahoma" panose="020B0604030504040204" pitchFamily="34" charset="0"/>
              </a:rPr>
              <a:t>Values tested: [100, 200]</a:t>
            </a:r>
            <a:endParaRPr lang="en-US" sz="1400" dirty="0"/>
          </a:p>
          <a:p>
            <a:pPr algn="just"/>
            <a:r>
              <a:rPr lang="en-US" sz="1400" dirty="0" err="1">
                <a:ea typeface="Tahoma" panose="020B0604030504040204" pitchFamily="34" charset="0"/>
                <a:cs typeface="Tahoma" panose="020B0604030504040204" pitchFamily="34" charset="0"/>
              </a:rPr>
              <a:t>max_depth</a:t>
            </a:r>
            <a:r>
              <a:rPr lang="en-US" sz="1400" dirty="0">
                <a:ea typeface="Tahoma" panose="020B0604030504040204" pitchFamily="34" charset="0"/>
                <a:cs typeface="Tahoma" panose="020B0604030504040204" pitchFamily="34" charset="0"/>
              </a:rPr>
              <a:t>:</a:t>
            </a:r>
            <a:endParaRPr lang="en-US" sz="1400" dirty="0"/>
          </a:p>
          <a:p>
            <a:pPr lvl="1" algn="just"/>
            <a:r>
              <a:rPr lang="en-US" sz="1400" dirty="0">
                <a:ea typeface="Tahoma" panose="020B0604030504040204" pitchFamily="34" charset="0"/>
                <a:cs typeface="Tahoma" panose="020B0604030504040204" pitchFamily="34" charset="0"/>
              </a:rPr>
              <a:t>The maximum depth of each tree.</a:t>
            </a:r>
            <a:endParaRPr lang="en-US" sz="1400" dirty="0"/>
          </a:p>
          <a:p>
            <a:pPr lvl="1" algn="just"/>
            <a:r>
              <a:rPr lang="en-US" sz="1400" dirty="0">
                <a:ea typeface="Tahoma" panose="020B0604030504040204" pitchFamily="34" charset="0"/>
                <a:cs typeface="Tahoma" panose="020B0604030504040204" pitchFamily="34" charset="0"/>
              </a:rPr>
              <a:t>Values tested: [None, 10, 20]</a:t>
            </a:r>
            <a:endParaRPr lang="en-US" sz="1400" dirty="0"/>
          </a:p>
          <a:p>
            <a:pPr lvl="2" algn="just"/>
            <a:r>
              <a:rPr lang="en-US" sz="1400" dirty="0">
                <a:ea typeface="Tahoma" panose="020B0604030504040204" pitchFamily="34" charset="0"/>
                <a:cs typeface="Tahoma" panose="020B0604030504040204" pitchFamily="34" charset="0"/>
              </a:rPr>
              <a:t>None: Nodes are expanded until all leaves are pure or until all leaves contain less than </a:t>
            </a:r>
            <a:r>
              <a:rPr lang="en-US" sz="1400" dirty="0" err="1">
                <a:ea typeface="Tahoma" panose="020B0604030504040204" pitchFamily="34" charset="0"/>
                <a:cs typeface="Tahoma" panose="020B0604030504040204" pitchFamily="34" charset="0"/>
              </a:rPr>
              <a:t>min_samples_split</a:t>
            </a:r>
            <a:r>
              <a:rPr lang="en-US" sz="1400" dirty="0">
                <a:ea typeface="Tahoma" panose="020B0604030504040204" pitchFamily="34" charset="0"/>
                <a:cs typeface="Tahoma" panose="020B0604030504040204" pitchFamily="34" charset="0"/>
              </a:rPr>
              <a:t> samples.</a:t>
            </a:r>
            <a:endParaRPr lang="en-US" sz="1400" dirty="0"/>
          </a:p>
          <a:p>
            <a:pPr algn="just"/>
            <a:r>
              <a:rPr lang="en-US" sz="1400" dirty="0" err="1">
                <a:ea typeface="Tahoma" panose="020B0604030504040204" pitchFamily="34" charset="0"/>
                <a:cs typeface="Tahoma" panose="020B0604030504040204" pitchFamily="34" charset="0"/>
              </a:rPr>
              <a:t>min_samples_split</a:t>
            </a:r>
            <a:r>
              <a:rPr lang="en-US" sz="1400" dirty="0">
                <a:ea typeface="Tahoma" panose="020B0604030504040204" pitchFamily="34" charset="0"/>
                <a:cs typeface="Tahoma" panose="020B0604030504040204" pitchFamily="34" charset="0"/>
              </a:rPr>
              <a:t>:</a:t>
            </a:r>
            <a:endParaRPr lang="en-US" sz="1400" dirty="0"/>
          </a:p>
          <a:p>
            <a:pPr lvl="1" algn="just"/>
            <a:r>
              <a:rPr lang="en-US" sz="1400" dirty="0">
                <a:ea typeface="Tahoma" panose="020B0604030504040204" pitchFamily="34" charset="0"/>
                <a:cs typeface="Tahoma" panose="020B0604030504040204" pitchFamily="34" charset="0"/>
              </a:rPr>
              <a:t>The minimum number of samples required to split an internal node.</a:t>
            </a:r>
            <a:endParaRPr lang="en-US" sz="1400" dirty="0"/>
          </a:p>
          <a:p>
            <a:pPr lvl="1" algn="just"/>
            <a:r>
              <a:rPr lang="en-US" sz="1400" dirty="0">
                <a:ea typeface="Tahoma" panose="020B0604030504040204" pitchFamily="34" charset="0"/>
                <a:cs typeface="Tahoma" panose="020B0604030504040204" pitchFamily="34" charset="0"/>
              </a:rPr>
              <a:t>Values tested: [2, 5, 10]</a:t>
            </a:r>
            <a:endParaRPr lang="en-US" sz="1400" dirty="0"/>
          </a:p>
          <a:p>
            <a:pPr algn="just"/>
            <a:r>
              <a:rPr lang="en-US" sz="1400" dirty="0" err="1">
                <a:ea typeface="Tahoma" panose="020B0604030504040204" pitchFamily="34" charset="0"/>
                <a:cs typeface="Tahoma" panose="020B0604030504040204" pitchFamily="34" charset="0"/>
              </a:rPr>
              <a:t>min_samples_leaf</a:t>
            </a:r>
            <a:r>
              <a:rPr lang="en-US" sz="1400" dirty="0">
                <a:ea typeface="Tahoma" panose="020B0604030504040204" pitchFamily="34" charset="0"/>
                <a:cs typeface="Tahoma" panose="020B0604030504040204" pitchFamily="34" charset="0"/>
              </a:rPr>
              <a:t>:</a:t>
            </a:r>
            <a:endParaRPr lang="en-US" sz="1400" dirty="0"/>
          </a:p>
          <a:p>
            <a:pPr lvl="1" algn="just"/>
            <a:r>
              <a:rPr lang="en-US" sz="1400" dirty="0">
                <a:ea typeface="Tahoma" panose="020B0604030504040204" pitchFamily="34" charset="0"/>
                <a:cs typeface="Tahoma" panose="020B0604030504040204" pitchFamily="34" charset="0"/>
              </a:rPr>
              <a:t>The minimum number of samples required to be at a leaf node.</a:t>
            </a:r>
            <a:endParaRPr lang="en-US" sz="1400" dirty="0"/>
          </a:p>
          <a:p>
            <a:pPr lvl="1" algn="just"/>
            <a:r>
              <a:rPr lang="en-US" sz="1400" dirty="0">
                <a:ea typeface="Tahoma" panose="020B0604030504040204" pitchFamily="34" charset="0"/>
                <a:cs typeface="Tahoma" panose="020B0604030504040204" pitchFamily="34" charset="0"/>
              </a:rPr>
              <a:t>Values tested: [1, 2, 4]</a:t>
            </a:r>
          </a:p>
          <a:p>
            <a:pPr marL="457200" lvl="1" indent="0" algn="just">
              <a:buNone/>
            </a:pPr>
            <a:r>
              <a:rPr lang="en-US" sz="1400" dirty="0">
                <a:ea typeface="Tahoma" panose="020B0604030504040204" pitchFamily="34" charset="0"/>
                <a:cs typeface="Tahoma" panose="020B0604030504040204" pitchFamily="34" charset="0"/>
              </a:rPr>
              <a:t>Best hyperparameters found during the randomized search are: n_estimators':200, </a:t>
            </a:r>
            <a:r>
              <a:rPr lang="en-US" sz="1400" dirty="0" err="1">
                <a:ea typeface="Tahoma" panose="020B0604030504040204" pitchFamily="34" charset="0"/>
                <a:cs typeface="Tahoma" panose="020B0604030504040204" pitchFamily="34" charset="0"/>
              </a:rPr>
              <a:t>min_samples_split</a:t>
            </a:r>
            <a:r>
              <a:rPr lang="en-US" sz="1400" dirty="0">
                <a:ea typeface="Tahoma" panose="020B0604030504040204" pitchFamily="34" charset="0"/>
                <a:cs typeface="Tahoma" panose="020B0604030504040204" pitchFamily="34" charset="0"/>
              </a:rPr>
              <a:t>: 5, </a:t>
            </a:r>
            <a:r>
              <a:rPr lang="en-US" sz="1400" dirty="0" err="1">
                <a:ea typeface="Tahoma" panose="020B0604030504040204" pitchFamily="34" charset="0"/>
                <a:cs typeface="Tahoma" panose="020B0604030504040204" pitchFamily="34" charset="0"/>
              </a:rPr>
              <a:t>min_samples_leaf</a:t>
            </a:r>
            <a:r>
              <a:rPr lang="en-US" sz="1400" dirty="0">
                <a:ea typeface="Tahoma" panose="020B0604030504040204" pitchFamily="34" charset="0"/>
                <a:cs typeface="Tahoma" panose="020B0604030504040204" pitchFamily="34" charset="0"/>
              </a:rPr>
              <a:t>: 1, </a:t>
            </a:r>
            <a:r>
              <a:rPr lang="en-US" sz="1400" dirty="0" err="1">
                <a:ea typeface="Tahoma" panose="020B0604030504040204" pitchFamily="34" charset="0"/>
                <a:cs typeface="Tahoma" panose="020B0604030504040204" pitchFamily="34" charset="0"/>
              </a:rPr>
              <a:t>max_depth</a:t>
            </a:r>
            <a:r>
              <a:rPr lang="en-US" sz="1400" dirty="0">
                <a:ea typeface="Tahoma" panose="020B0604030504040204" pitchFamily="34" charset="0"/>
                <a:cs typeface="Tahoma" panose="020B0604030504040204" pitchFamily="34" charset="0"/>
              </a:rPr>
              <a:t>: None </a:t>
            </a:r>
            <a:endParaRPr lang="en-US" sz="1400" dirty="0"/>
          </a:p>
          <a:p>
            <a:pPr lvl="1"/>
            <a:endParaRPr lang="en-US" sz="1400" dirty="0"/>
          </a:p>
        </p:txBody>
      </p:sp>
      <p:graphicFrame>
        <p:nvGraphicFramePr>
          <p:cNvPr id="5" name="Table 4">
            <a:extLst>
              <a:ext uri="{FF2B5EF4-FFF2-40B4-BE49-F238E27FC236}">
                <a16:creationId xmlns:a16="http://schemas.microsoft.com/office/drawing/2014/main" id="{7630E247-6959-4A1F-DAC2-AC176B15C773}"/>
              </a:ext>
            </a:extLst>
          </p:cNvPr>
          <p:cNvGraphicFramePr>
            <a:graphicFrameLocks noGrp="1"/>
          </p:cNvGraphicFramePr>
          <p:nvPr>
            <p:extLst>
              <p:ext uri="{D42A27DB-BD31-4B8C-83A1-F6EECF244321}">
                <p14:modId xmlns:p14="http://schemas.microsoft.com/office/powerpoint/2010/main" val="2842226612"/>
              </p:ext>
            </p:extLst>
          </p:nvPr>
        </p:nvGraphicFramePr>
        <p:xfrm>
          <a:off x="7039792" y="1214315"/>
          <a:ext cx="4971393" cy="4944744"/>
        </p:xfrm>
        <a:graphic>
          <a:graphicData uri="http://schemas.openxmlformats.org/drawingml/2006/table">
            <a:tbl>
              <a:tblPr firstRow="1" bandRow="1">
                <a:tableStyleId>{D27102A9-8310-4765-A935-A1911B00CA55}</a:tableStyleId>
              </a:tblPr>
              <a:tblGrid>
                <a:gridCol w="1149615">
                  <a:extLst>
                    <a:ext uri="{9D8B030D-6E8A-4147-A177-3AD203B41FA5}">
                      <a16:colId xmlns:a16="http://schemas.microsoft.com/office/drawing/2014/main" val="166233210"/>
                    </a:ext>
                  </a:extLst>
                </a:gridCol>
                <a:gridCol w="1166924">
                  <a:extLst>
                    <a:ext uri="{9D8B030D-6E8A-4147-A177-3AD203B41FA5}">
                      <a16:colId xmlns:a16="http://schemas.microsoft.com/office/drawing/2014/main" val="2940320377"/>
                    </a:ext>
                  </a:extLst>
                </a:gridCol>
                <a:gridCol w="845920">
                  <a:extLst>
                    <a:ext uri="{9D8B030D-6E8A-4147-A177-3AD203B41FA5}">
                      <a16:colId xmlns:a16="http://schemas.microsoft.com/office/drawing/2014/main" val="1606970799"/>
                    </a:ext>
                  </a:extLst>
                </a:gridCol>
                <a:gridCol w="1808934">
                  <a:extLst>
                    <a:ext uri="{9D8B030D-6E8A-4147-A177-3AD203B41FA5}">
                      <a16:colId xmlns:a16="http://schemas.microsoft.com/office/drawing/2014/main" val="2595131872"/>
                    </a:ext>
                  </a:extLst>
                </a:gridCol>
              </a:tblGrid>
              <a:tr h="824124">
                <a:tc>
                  <a:txBody>
                    <a:bodyPr/>
                    <a:lstStyle/>
                    <a:p>
                      <a:pPr algn="l" rtl="0" fontAlgn="base"/>
                      <a:r>
                        <a:rPr lang="en-US" sz="1400" b="0" i="0" dirty="0">
                          <a:solidFill>
                            <a:srgbClr val="000000"/>
                          </a:solidFill>
                          <a:effectLst/>
                          <a:latin typeface="Tahoma" panose="020B0604030504040204" pitchFamily="34" charset="0"/>
                        </a:rPr>
                        <a:t>Random Forest Model</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Feature Selection Method</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 MAE</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Testing RMSE</a:t>
                      </a:r>
                      <a:endParaRPr lang="en-US" sz="1400" dirty="0">
                        <a:solidFill>
                          <a:srgbClr val="000000"/>
                        </a:solidFill>
                        <a:effectLst/>
                      </a:endParaRPr>
                    </a:p>
                  </a:txBody>
                  <a:tcPr marL="67437" marR="67437" marT="33719" marB="33719" anchor="ctr"/>
                </a:tc>
                <a:extLst>
                  <a:ext uri="{0D108BD9-81ED-4DB2-BD59-A6C34878D82A}">
                    <a16:rowId xmlns:a16="http://schemas.microsoft.com/office/drawing/2014/main" val="2418543160"/>
                  </a:ext>
                </a:extLst>
              </a:tr>
              <a:tr h="824124">
                <a:tc>
                  <a:txBody>
                    <a:bodyPr/>
                    <a:lstStyle/>
                    <a:p>
                      <a:pPr algn="l" rtl="0" fontAlgn="base"/>
                      <a:r>
                        <a:rPr lang="en-US" sz="1400" b="0" i="0" dirty="0">
                          <a:solidFill>
                            <a:srgbClr val="000000"/>
                          </a:solidFill>
                          <a:effectLst/>
                          <a:latin typeface="Tahoma" panose="020B0604030504040204" pitchFamily="34" charset="0"/>
                        </a:rPr>
                        <a:t>Random Forest Regressor</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All Features</a:t>
                      </a:r>
                      <a:endParaRPr lang="en-US" sz="1400" dirty="0">
                        <a:solidFill>
                          <a:srgbClr val="000000"/>
                        </a:solidFill>
                        <a:effectLst/>
                      </a:endParaRPr>
                    </a:p>
                  </a:txBody>
                  <a:tcPr marL="67437" marR="67437" marT="33719" marB="33719" anchor="ctr"/>
                </a:tc>
                <a:tc>
                  <a:txBody>
                    <a:bodyPr/>
                    <a:lstStyle/>
                    <a:p>
                      <a:pPr algn="ctr" rtl="0" fontAlgn="base"/>
                      <a:r>
                        <a:rPr lang="en-US" sz="1400" b="0" i="0" dirty="0">
                          <a:solidFill>
                            <a:srgbClr val="000000"/>
                          </a:solidFill>
                          <a:effectLst/>
                          <a:latin typeface="Tahoma" panose="020B0604030504040204" pitchFamily="34" charset="0"/>
                        </a:rPr>
                        <a:t>16.93</a:t>
                      </a:r>
                      <a:endParaRPr lang="en-US" sz="1400" dirty="0">
                        <a:solidFill>
                          <a:srgbClr val="000000"/>
                        </a:solidFill>
                        <a:effectLst/>
                      </a:endParaRPr>
                    </a:p>
                  </a:txBody>
                  <a:tcPr anchor="ctr"/>
                </a:tc>
                <a:tc>
                  <a:txBody>
                    <a:bodyPr/>
                    <a:lstStyle/>
                    <a:p>
                      <a:pPr algn="l" rtl="0" fontAlgn="base"/>
                      <a:r>
                        <a:rPr lang="en-US" sz="1400" b="0" i="0" dirty="0">
                          <a:solidFill>
                            <a:srgbClr val="000000"/>
                          </a:solidFill>
                          <a:effectLst/>
                          <a:latin typeface="Tahoma" panose="020B0604030504040204" pitchFamily="34" charset="0"/>
                        </a:rPr>
                        <a:t>25.59</a:t>
                      </a:r>
                      <a:endParaRPr lang="en-US" sz="1400" dirty="0">
                        <a:solidFill>
                          <a:srgbClr val="000000"/>
                        </a:solidFill>
                        <a:effectLst/>
                      </a:endParaRPr>
                    </a:p>
                  </a:txBody>
                  <a:tcPr marL="67437" marR="67437" marT="33719" marB="33719" anchor="ctr"/>
                </a:tc>
                <a:extLst>
                  <a:ext uri="{0D108BD9-81ED-4DB2-BD59-A6C34878D82A}">
                    <a16:rowId xmlns:a16="http://schemas.microsoft.com/office/drawing/2014/main" val="633055188"/>
                  </a:ext>
                </a:extLst>
              </a:tr>
              <a:tr h="824124">
                <a:tc>
                  <a:txBody>
                    <a:bodyPr/>
                    <a:lstStyle/>
                    <a:p>
                      <a:pPr algn="l" rtl="0" fontAlgn="base"/>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Correlation Features</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17.10</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25.87</a:t>
                      </a:r>
                      <a:endParaRPr lang="en-US" sz="1400" dirty="0">
                        <a:solidFill>
                          <a:srgbClr val="000000"/>
                        </a:solidFill>
                        <a:effectLst/>
                      </a:endParaRPr>
                    </a:p>
                  </a:txBody>
                  <a:tcPr marL="67437" marR="67437" marT="33719" marB="33719" anchor="ctr"/>
                </a:tc>
                <a:extLst>
                  <a:ext uri="{0D108BD9-81ED-4DB2-BD59-A6C34878D82A}">
                    <a16:rowId xmlns:a16="http://schemas.microsoft.com/office/drawing/2014/main" val="447407492"/>
                  </a:ext>
                </a:extLst>
              </a:tr>
              <a:tr h="824124">
                <a:tc>
                  <a:txBody>
                    <a:bodyPr/>
                    <a:lstStyle/>
                    <a:p>
                      <a:pPr algn="l" rtl="0" fontAlgn="base"/>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MI Features</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17.01</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25.71</a:t>
                      </a:r>
                      <a:endParaRPr lang="en-US" sz="1400" dirty="0">
                        <a:solidFill>
                          <a:srgbClr val="000000"/>
                        </a:solidFill>
                        <a:effectLst/>
                      </a:endParaRPr>
                    </a:p>
                  </a:txBody>
                  <a:tcPr marL="67437" marR="67437" marT="33719" marB="33719" anchor="ctr"/>
                </a:tc>
                <a:extLst>
                  <a:ext uri="{0D108BD9-81ED-4DB2-BD59-A6C34878D82A}">
                    <a16:rowId xmlns:a16="http://schemas.microsoft.com/office/drawing/2014/main" val="3520195720"/>
                  </a:ext>
                </a:extLst>
              </a:tr>
              <a:tr h="824124">
                <a:tc>
                  <a:txBody>
                    <a:bodyPr/>
                    <a:lstStyle/>
                    <a:p>
                      <a:pPr algn="l" rtl="0" fontAlgn="base"/>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RFE Features</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17.19</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25.95</a:t>
                      </a:r>
                      <a:endParaRPr lang="en-US" sz="1400" dirty="0">
                        <a:solidFill>
                          <a:srgbClr val="000000"/>
                        </a:solidFill>
                        <a:effectLst/>
                      </a:endParaRPr>
                    </a:p>
                  </a:txBody>
                  <a:tcPr marL="67437" marR="67437" marT="33719" marB="33719" anchor="ctr"/>
                </a:tc>
                <a:extLst>
                  <a:ext uri="{0D108BD9-81ED-4DB2-BD59-A6C34878D82A}">
                    <a16:rowId xmlns:a16="http://schemas.microsoft.com/office/drawing/2014/main" val="1436003547"/>
                  </a:ext>
                </a:extLst>
              </a:tr>
              <a:tr h="824124">
                <a:tc>
                  <a:txBody>
                    <a:bodyPr/>
                    <a:lstStyle/>
                    <a:p>
                      <a:pPr algn="l" rtl="0" fontAlgn="base"/>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PCA</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33.86</a:t>
                      </a:r>
                      <a:endParaRPr lang="en-US" sz="1400" dirty="0">
                        <a:solidFill>
                          <a:srgbClr val="000000"/>
                        </a:solidFill>
                        <a:effectLst/>
                      </a:endParaRPr>
                    </a:p>
                  </a:txBody>
                  <a:tcPr marL="67437" marR="67437" marT="33719" marB="33719" anchor="ctr"/>
                </a:tc>
                <a:tc>
                  <a:txBody>
                    <a:bodyPr/>
                    <a:lstStyle/>
                    <a:p>
                      <a:pPr algn="l" rtl="0" fontAlgn="base"/>
                      <a:r>
                        <a:rPr lang="en-US" sz="1400" b="0" i="0" dirty="0">
                          <a:solidFill>
                            <a:srgbClr val="000000"/>
                          </a:solidFill>
                          <a:effectLst/>
                          <a:latin typeface="Tahoma" panose="020B0604030504040204" pitchFamily="34" charset="0"/>
                        </a:rPr>
                        <a:t>56.39</a:t>
                      </a:r>
                      <a:endParaRPr lang="en-US" sz="1400" dirty="0">
                        <a:solidFill>
                          <a:srgbClr val="000000"/>
                        </a:solidFill>
                        <a:effectLst/>
                      </a:endParaRPr>
                    </a:p>
                  </a:txBody>
                  <a:tcPr marL="67437" marR="67437" marT="33719" marB="33719" anchor="ctr"/>
                </a:tc>
                <a:extLst>
                  <a:ext uri="{0D108BD9-81ED-4DB2-BD59-A6C34878D82A}">
                    <a16:rowId xmlns:a16="http://schemas.microsoft.com/office/drawing/2014/main" val="2600769727"/>
                  </a:ext>
                </a:extLst>
              </a:tr>
            </a:tbl>
          </a:graphicData>
        </a:graphic>
      </p:graphicFrame>
      <p:sp>
        <p:nvSpPr>
          <p:cNvPr id="2" name="TextBox 1">
            <a:extLst>
              <a:ext uri="{FF2B5EF4-FFF2-40B4-BE49-F238E27FC236}">
                <a16:creationId xmlns:a16="http://schemas.microsoft.com/office/drawing/2014/main" id="{EAAC7A6F-1549-613C-AC16-CC689FFC5246}"/>
              </a:ext>
            </a:extLst>
          </p:cNvPr>
          <p:cNvSpPr txBox="1"/>
          <p:nvPr/>
        </p:nvSpPr>
        <p:spPr>
          <a:xfrm>
            <a:off x="7608955" y="6347089"/>
            <a:ext cx="361609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cs typeface="Tahoma" panose="020B0604030504040204" pitchFamily="34" charset="0"/>
              </a:rPr>
              <a:t>Table3. MAE, RMSE using Random Forest</a:t>
            </a:r>
          </a:p>
        </p:txBody>
      </p:sp>
      <p:sp>
        <p:nvSpPr>
          <p:cNvPr id="4" name="TextBox 3">
            <a:extLst>
              <a:ext uri="{FF2B5EF4-FFF2-40B4-BE49-F238E27FC236}">
                <a16:creationId xmlns:a16="http://schemas.microsoft.com/office/drawing/2014/main" id="{95F3A095-E829-1F8C-BF7D-D7DA75EA2664}"/>
              </a:ext>
            </a:extLst>
          </p:cNvPr>
          <p:cNvSpPr txBox="1"/>
          <p:nvPr/>
        </p:nvSpPr>
        <p:spPr>
          <a:xfrm>
            <a:off x="1264569" y="170617"/>
            <a:ext cx="903224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dirty="0">
                <a:solidFill>
                  <a:schemeClr val="bg2"/>
                </a:solidFill>
              </a:rPr>
              <a:t>Random Forest</a:t>
            </a:r>
          </a:p>
        </p:txBody>
      </p:sp>
      <p:sp>
        <p:nvSpPr>
          <p:cNvPr id="6" name="Slide Number Placeholder 5">
            <a:extLst>
              <a:ext uri="{FF2B5EF4-FFF2-40B4-BE49-F238E27FC236}">
                <a16:creationId xmlns:a16="http://schemas.microsoft.com/office/drawing/2014/main" id="{D61387E5-27C5-08C6-E457-EE95852AED0F}"/>
              </a:ext>
            </a:extLst>
          </p:cNvPr>
          <p:cNvSpPr>
            <a:spLocks noGrp="1"/>
          </p:cNvSpPr>
          <p:nvPr>
            <p:ph type="sldNum" sz="quarter" idx="12"/>
          </p:nvPr>
        </p:nvSpPr>
        <p:spPr/>
        <p:txBody>
          <a:bodyPr/>
          <a:lstStyle/>
          <a:p>
            <a:fld id="{330EA680-D336-4FF7-8B7A-9848BB0A1C32}" type="slidenum">
              <a:rPr lang="en-US" smtClean="0"/>
              <a:t>15</a:t>
            </a:fld>
            <a:endParaRPr lang="en-US"/>
          </a:p>
        </p:txBody>
      </p:sp>
    </p:spTree>
    <p:extLst>
      <p:ext uri="{BB962C8B-B14F-4D97-AF65-F5344CB8AC3E}">
        <p14:creationId xmlns:p14="http://schemas.microsoft.com/office/powerpoint/2010/main" val="918603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8EF7FBB-6586-5F23-AA8E-613A04805E2A}"/>
              </a:ext>
            </a:extLst>
          </p:cNvPr>
          <p:cNvSpPr txBox="1"/>
          <p:nvPr/>
        </p:nvSpPr>
        <p:spPr>
          <a:xfrm>
            <a:off x="400373" y="3861661"/>
            <a:ext cx="11559152"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Tahoma" panose="020B0604030504040204" pitchFamily="34" charset="0"/>
                <a:ea typeface="Tahoma" panose="020B0604030504040204" pitchFamily="34" charset="0"/>
                <a:cs typeface="Tahoma" panose="020B0604030504040204" pitchFamily="34" charset="0"/>
              </a:rPr>
              <a:t>All Features Performance:</a:t>
            </a:r>
            <a:endParaRPr lang="en-US" dirty="0">
              <a:latin typeface="Tahoma" panose="020B0604030504040204" pitchFamily="34" charset="0"/>
            </a:endParaRPr>
          </a:p>
          <a:p>
            <a:pPr marL="285750" indent="-285750">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Using all features provides the best performance across all metrics (MAE, MSE, RMSE) for the Random Forest Regressor model.</a:t>
            </a:r>
            <a:endParaRPr lang="en-US" dirty="0">
              <a:latin typeface="Tahoma" panose="020B0604030504040204" pitchFamily="34" charset="0"/>
            </a:endParaRPr>
          </a:p>
          <a:p>
            <a:endParaRPr lang="en-US" dirty="0">
              <a:latin typeface="Tahoma" panose="020B0604030504040204" pitchFamily="34" charset="0"/>
              <a:ea typeface="Tahoma" panose="020B0604030504040204" pitchFamily="34" charset="0"/>
              <a:cs typeface="Tahoma" panose="020B0604030504040204" pitchFamily="34" charset="0"/>
            </a:endParaRPr>
          </a:p>
          <a:p>
            <a:r>
              <a:rPr lang="en-US" dirty="0">
                <a:latin typeface="Tahoma" panose="020B0604030504040204" pitchFamily="34" charset="0"/>
                <a:ea typeface="Tahoma" panose="020B0604030504040204" pitchFamily="34" charset="0"/>
                <a:cs typeface="Tahoma" panose="020B0604030504040204" pitchFamily="34" charset="0"/>
              </a:rPr>
              <a:t>Feature Selection Insight:</a:t>
            </a:r>
            <a:endParaRPr lang="en-US" dirty="0">
              <a:latin typeface="Tahoma" panose="020B0604030504040204" pitchFamily="34" charset="0"/>
            </a:endParaRPr>
          </a:p>
          <a:p>
            <a:pPr marL="285750" indent="-285750">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Correlation, MI, and RFE feature selection methods provide reasonable performance, with MI slightly better among them.</a:t>
            </a:r>
            <a:endParaRPr lang="en-US" dirty="0">
              <a:latin typeface="Tahoma" panose="020B0604030504040204" pitchFamily="34" charset="0"/>
            </a:endParaRPr>
          </a:p>
          <a:p>
            <a:endParaRPr lang="en-US"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PCA demonstrates the least effective performance across all metrics, indicating it may not be suitable for this model and dataset.</a:t>
            </a:r>
            <a:endParaRPr lang="en-US" dirty="0">
              <a:latin typeface="Tahoma" panose="020B0604030504040204" pitchFamily="34" charset="0"/>
            </a:endParaRPr>
          </a:p>
          <a:p>
            <a:pPr marL="285750" indent="-285750">
              <a:buFont typeface="Arial"/>
              <a:buChar char="•"/>
            </a:pPr>
            <a:endParaRPr lang="en-US" dirty="0">
              <a:latin typeface="Tahoma" panose="020B0604030504040204" pitchFamily="34" charset="0"/>
            </a:endParaRPr>
          </a:p>
          <a:p>
            <a:pPr algn="l"/>
            <a:endParaRPr lang="en-US" dirty="0">
              <a:latin typeface="Tahoma" panose="020B0604030504040204" pitchFamily="34" charset="0"/>
            </a:endParaRPr>
          </a:p>
        </p:txBody>
      </p:sp>
      <p:pic>
        <p:nvPicPr>
          <p:cNvPr id="10244" name="Picture 4">
            <a:extLst>
              <a:ext uri="{FF2B5EF4-FFF2-40B4-BE49-F238E27FC236}">
                <a16:creationId xmlns:a16="http://schemas.microsoft.com/office/drawing/2014/main" id="{1F246ED7-8C62-A273-D431-7555F3133A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7265" y="1201042"/>
            <a:ext cx="5108897" cy="3047981"/>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B3BD4432-D715-9A22-F8FF-9FF10834DD2A}"/>
              </a:ext>
            </a:extLst>
          </p:cNvPr>
          <p:cNvSpPr>
            <a:spLocks noGrp="1"/>
          </p:cNvSpPr>
          <p:nvPr>
            <p:ph type="sldNum" sz="quarter" idx="12"/>
          </p:nvPr>
        </p:nvSpPr>
        <p:spPr/>
        <p:txBody>
          <a:bodyPr/>
          <a:lstStyle/>
          <a:p>
            <a:fld id="{330EA680-D336-4FF7-8B7A-9848BB0A1C32}" type="slidenum">
              <a:rPr lang="en-US" smtClean="0"/>
              <a:t>16</a:t>
            </a:fld>
            <a:endParaRPr lang="en-US"/>
          </a:p>
        </p:txBody>
      </p:sp>
    </p:spTree>
    <p:extLst>
      <p:ext uri="{BB962C8B-B14F-4D97-AF65-F5344CB8AC3E}">
        <p14:creationId xmlns:p14="http://schemas.microsoft.com/office/powerpoint/2010/main" val="27395571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72D886-97CC-7C37-93BC-FE90AEA4E0DF}"/>
              </a:ext>
            </a:extLst>
          </p:cNvPr>
          <p:cNvSpPr>
            <a:spLocks noGrp="1"/>
          </p:cNvSpPr>
          <p:nvPr>
            <p:ph idx="1"/>
          </p:nvPr>
        </p:nvSpPr>
        <p:spPr>
          <a:xfrm>
            <a:off x="493986" y="1334311"/>
            <a:ext cx="6947338" cy="5031979"/>
          </a:xfrm>
        </p:spPr>
        <p:txBody>
          <a:bodyPr vert="horz" lIns="91440" tIns="45720" rIns="91440" bIns="45720" rtlCol="0" anchor="t">
            <a:normAutofit fontScale="92500" lnSpcReduction="20000"/>
          </a:bodyPr>
          <a:lstStyle/>
          <a:p>
            <a:r>
              <a:rPr lang="en-US" sz="1600" dirty="0">
                <a:ea typeface="Tahoma" panose="020B0604030504040204" pitchFamily="34" charset="0"/>
                <a:cs typeface="Tahoma" panose="020B0604030504040204" pitchFamily="34" charset="0"/>
              </a:rPr>
              <a:t>SVR is a type of Support Vector Machine (SVM) that is used for regression tasks. It finds a hyperplane that best fits the data by minimizing the error within a certain margin (epsilon).</a:t>
            </a:r>
          </a:p>
          <a:p>
            <a:r>
              <a:rPr lang="en-US" sz="1600" dirty="0">
                <a:ea typeface="Tahoma" panose="020B0604030504040204" pitchFamily="34" charset="0"/>
                <a:cs typeface="Tahoma" panose="020B0604030504040204" pitchFamily="34" charset="0"/>
              </a:rPr>
              <a:t>Hyperparameters:</a:t>
            </a:r>
            <a:endParaRPr lang="en-US" sz="1600" dirty="0"/>
          </a:p>
          <a:p>
            <a:r>
              <a:rPr lang="en-US" sz="1600" dirty="0">
                <a:ea typeface="Tahoma" panose="020B0604030504040204" pitchFamily="34" charset="0"/>
                <a:cs typeface="Tahoma" panose="020B0604030504040204" pitchFamily="34" charset="0"/>
              </a:rPr>
              <a:t>C:</a:t>
            </a:r>
            <a:endParaRPr lang="en-US" sz="1600" dirty="0"/>
          </a:p>
          <a:p>
            <a:pPr lvl="1"/>
            <a:r>
              <a:rPr lang="en-US" sz="1600" dirty="0">
                <a:ea typeface="Tahoma" panose="020B0604030504040204" pitchFamily="34" charset="0"/>
                <a:cs typeface="Tahoma" panose="020B0604030504040204" pitchFamily="34" charset="0"/>
              </a:rPr>
              <a:t>The regularization parameter. It controls the trade-off between achieving a low error on the training data and minimizing the model complexity.</a:t>
            </a:r>
            <a:endParaRPr lang="en-US" sz="1600" dirty="0"/>
          </a:p>
          <a:p>
            <a:pPr lvl="1"/>
            <a:r>
              <a:rPr lang="en-US" sz="1600" dirty="0">
                <a:ea typeface="Tahoma" panose="020B0604030504040204" pitchFamily="34" charset="0"/>
                <a:cs typeface="Tahoma" panose="020B0604030504040204" pitchFamily="34" charset="0"/>
              </a:rPr>
              <a:t>Values tested: [0.1, 1, 10, 100]</a:t>
            </a:r>
            <a:endParaRPr lang="en-US" sz="1600" dirty="0"/>
          </a:p>
          <a:p>
            <a:r>
              <a:rPr lang="en-US" sz="1600" dirty="0">
                <a:ea typeface="Tahoma" panose="020B0604030504040204" pitchFamily="34" charset="0"/>
                <a:cs typeface="Tahoma" panose="020B0604030504040204" pitchFamily="34" charset="0"/>
              </a:rPr>
              <a:t>epsilon:</a:t>
            </a:r>
            <a:endParaRPr lang="en-US" sz="1600" dirty="0"/>
          </a:p>
          <a:p>
            <a:pPr lvl="1"/>
            <a:r>
              <a:rPr lang="en-US" sz="1600" dirty="0">
                <a:ea typeface="Tahoma" panose="020B0604030504040204" pitchFamily="34" charset="0"/>
                <a:cs typeface="Tahoma" panose="020B0604030504040204" pitchFamily="34" charset="0"/>
              </a:rPr>
              <a:t>The epsilon parameter in the epsilon-SVR model. It specifies the epsilon-tube within which no penalty is associated with the training loss function.</a:t>
            </a:r>
            <a:endParaRPr lang="en-US" sz="1600" dirty="0"/>
          </a:p>
          <a:p>
            <a:pPr lvl="1"/>
            <a:r>
              <a:rPr lang="en-US" sz="1600" dirty="0">
                <a:ea typeface="Tahoma" panose="020B0604030504040204" pitchFamily="34" charset="0"/>
                <a:cs typeface="Tahoma" panose="020B0604030504040204" pitchFamily="34" charset="0"/>
              </a:rPr>
              <a:t>Values tested: [0.01, 0.1, 0.5, 1]</a:t>
            </a:r>
            <a:endParaRPr lang="en-US" sz="1600" dirty="0"/>
          </a:p>
          <a:p>
            <a:r>
              <a:rPr lang="en-US" sz="1600" dirty="0">
                <a:ea typeface="Tahoma" panose="020B0604030504040204" pitchFamily="34" charset="0"/>
                <a:cs typeface="Tahoma" panose="020B0604030504040204" pitchFamily="34" charset="0"/>
              </a:rPr>
              <a:t>gamma:</a:t>
            </a:r>
            <a:endParaRPr lang="en-US" sz="1600" dirty="0"/>
          </a:p>
          <a:p>
            <a:pPr lvl="1"/>
            <a:r>
              <a:rPr lang="en-US" sz="1600" dirty="0">
                <a:ea typeface="Tahoma" panose="020B0604030504040204" pitchFamily="34" charset="0"/>
                <a:cs typeface="Tahoma" panose="020B0604030504040204" pitchFamily="34" charset="0"/>
              </a:rPr>
              <a:t>The kernel coefficient for ‘</a:t>
            </a:r>
            <a:r>
              <a:rPr lang="en-US" sz="1600" dirty="0" err="1">
                <a:ea typeface="Tahoma" panose="020B0604030504040204" pitchFamily="34" charset="0"/>
                <a:cs typeface="Tahoma" panose="020B0604030504040204" pitchFamily="34" charset="0"/>
              </a:rPr>
              <a:t>rbf</a:t>
            </a:r>
            <a:r>
              <a:rPr lang="en-US" sz="1600" dirty="0">
                <a:ea typeface="Tahoma" panose="020B0604030504040204" pitchFamily="34" charset="0"/>
                <a:cs typeface="Tahoma" panose="020B0604030504040204" pitchFamily="34" charset="0"/>
              </a:rPr>
              <a:t>’, ‘poly’, and ‘sigmoid’.</a:t>
            </a:r>
            <a:endParaRPr lang="en-US" sz="1600" dirty="0"/>
          </a:p>
          <a:p>
            <a:pPr lvl="1"/>
            <a:r>
              <a:rPr lang="en-US" sz="1600" dirty="0">
                <a:ea typeface="Tahoma" panose="020B0604030504040204" pitchFamily="34" charset="0"/>
                <a:cs typeface="Tahoma" panose="020B0604030504040204" pitchFamily="34" charset="0"/>
              </a:rPr>
              <a:t>Values tested: ['scale', 'auto', 0.001, 0.01, 0.1]</a:t>
            </a:r>
            <a:endParaRPr lang="en-US" sz="1600" dirty="0"/>
          </a:p>
          <a:p>
            <a:r>
              <a:rPr lang="en-US" sz="1600" dirty="0">
                <a:ea typeface="Tahoma" panose="020B0604030504040204" pitchFamily="34" charset="0"/>
                <a:cs typeface="Tahoma" panose="020B0604030504040204" pitchFamily="34" charset="0"/>
              </a:rPr>
              <a:t>kernel:</a:t>
            </a:r>
            <a:endParaRPr lang="en-US" sz="1600" dirty="0"/>
          </a:p>
          <a:p>
            <a:pPr lvl="1"/>
            <a:r>
              <a:rPr lang="en-US" sz="1600" dirty="0">
                <a:ea typeface="Tahoma" panose="020B0604030504040204" pitchFamily="34" charset="0"/>
                <a:cs typeface="Tahoma" panose="020B0604030504040204" pitchFamily="34" charset="0"/>
              </a:rPr>
              <a:t>Specifies the kernel type to be used in the algorithm.</a:t>
            </a:r>
            <a:endParaRPr lang="en-US" sz="1600" dirty="0"/>
          </a:p>
          <a:p>
            <a:pPr lvl="1"/>
            <a:r>
              <a:rPr lang="en-US" sz="1600" dirty="0">
                <a:ea typeface="Tahoma" panose="020B0604030504040204" pitchFamily="34" charset="0"/>
                <a:cs typeface="Tahoma" panose="020B0604030504040204" pitchFamily="34" charset="0"/>
              </a:rPr>
              <a:t>Options: ['linear', 'poly', '</a:t>
            </a:r>
            <a:r>
              <a:rPr lang="en-US" sz="1600" dirty="0" err="1">
                <a:ea typeface="Tahoma" panose="020B0604030504040204" pitchFamily="34" charset="0"/>
                <a:cs typeface="Tahoma" panose="020B0604030504040204" pitchFamily="34" charset="0"/>
              </a:rPr>
              <a:t>rbf</a:t>
            </a:r>
            <a:r>
              <a:rPr lang="en-US" sz="1600" dirty="0">
                <a:ea typeface="Tahoma" panose="020B0604030504040204" pitchFamily="34" charset="0"/>
                <a:cs typeface="Tahoma" panose="020B0604030504040204" pitchFamily="34" charset="0"/>
              </a:rPr>
              <a:t>', 'sigmoid']</a:t>
            </a:r>
            <a:endParaRPr lang="en-US" sz="1600" dirty="0"/>
          </a:p>
          <a:p>
            <a:pPr lvl="1"/>
            <a:r>
              <a:rPr lang="en-US" sz="1600" dirty="0">
                <a:ea typeface="Tahoma" panose="020B0604030504040204" pitchFamily="34" charset="0"/>
                <a:cs typeface="Tahoma" panose="020B0604030504040204" pitchFamily="34" charset="0"/>
              </a:rPr>
              <a:t>The best hyperparameters for the SVR model using Grid search were found to be using the RBF kernel with C of 100, epsilon of 1, and gamma set to 'scale'</a:t>
            </a:r>
            <a:endParaRPr lang="en-US" sz="1600" dirty="0"/>
          </a:p>
          <a:p>
            <a:pPr lvl="1"/>
            <a:endParaRPr lang="en-US" sz="1600" dirty="0"/>
          </a:p>
          <a:p>
            <a:endParaRPr lang="en-US" sz="1600" dirty="0"/>
          </a:p>
        </p:txBody>
      </p:sp>
      <p:graphicFrame>
        <p:nvGraphicFramePr>
          <p:cNvPr id="5" name="Table 4">
            <a:extLst>
              <a:ext uri="{FF2B5EF4-FFF2-40B4-BE49-F238E27FC236}">
                <a16:creationId xmlns:a16="http://schemas.microsoft.com/office/drawing/2014/main" id="{5F5C952B-2428-EF8E-684E-A9E2538BE36B}"/>
              </a:ext>
            </a:extLst>
          </p:cNvPr>
          <p:cNvGraphicFramePr>
            <a:graphicFrameLocks noGrp="1"/>
          </p:cNvGraphicFramePr>
          <p:nvPr>
            <p:extLst>
              <p:ext uri="{D42A27DB-BD31-4B8C-83A1-F6EECF244321}">
                <p14:modId xmlns:p14="http://schemas.microsoft.com/office/powerpoint/2010/main" val="3668828927"/>
              </p:ext>
            </p:extLst>
          </p:nvPr>
        </p:nvGraphicFramePr>
        <p:xfrm>
          <a:off x="7698915" y="1334311"/>
          <a:ext cx="3999099" cy="4693920"/>
        </p:xfrm>
        <a:graphic>
          <a:graphicData uri="http://schemas.openxmlformats.org/drawingml/2006/table">
            <a:tbl>
              <a:tblPr bandRow="1">
                <a:tableStyleId>{5C22544A-7EE6-4342-B048-85BDC9FD1C3A}</a:tableStyleId>
              </a:tblPr>
              <a:tblGrid>
                <a:gridCol w="1333033">
                  <a:extLst>
                    <a:ext uri="{9D8B030D-6E8A-4147-A177-3AD203B41FA5}">
                      <a16:colId xmlns:a16="http://schemas.microsoft.com/office/drawing/2014/main" val="1609712649"/>
                    </a:ext>
                  </a:extLst>
                </a:gridCol>
                <a:gridCol w="1333033">
                  <a:extLst>
                    <a:ext uri="{9D8B030D-6E8A-4147-A177-3AD203B41FA5}">
                      <a16:colId xmlns:a16="http://schemas.microsoft.com/office/drawing/2014/main" val="262754725"/>
                    </a:ext>
                  </a:extLst>
                </a:gridCol>
                <a:gridCol w="1333033">
                  <a:extLst>
                    <a:ext uri="{9D8B030D-6E8A-4147-A177-3AD203B41FA5}">
                      <a16:colId xmlns:a16="http://schemas.microsoft.com/office/drawing/2014/main" val="2352533989"/>
                    </a:ext>
                  </a:extLst>
                </a:gridCol>
              </a:tblGrid>
              <a:tr h="322030">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SVR Model</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MAE </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RMSE </a:t>
                      </a:r>
                      <a:endParaRPr lang="en-US" sz="1600" dirty="0">
                        <a:latin typeface="Tahoma" panose="020B0604030504040204" pitchFamily="34" charset="0"/>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2813689947"/>
                  </a:ext>
                </a:extLst>
              </a:tr>
              <a:tr h="563552">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SVR with All Features</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27.43</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44.32</a:t>
                      </a:r>
                    </a:p>
                  </a:txBody>
                  <a:tcPr anchor="ctr"/>
                </a:tc>
                <a:extLst>
                  <a:ext uri="{0D108BD9-81ED-4DB2-BD59-A6C34878D82A}">
                    <a16:rowId xmlns:a16="http://schemas.microsoft.com/office/drawing/2014/main" val="653783486"/>
                  </a:ext>
                </a:extLst>
              </a:tr>
              <a:tr h="1046597">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SVR with Correlation Feature Selection</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27.32</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43.54</a:t>
                      </a:r>
                    </a:p>
                  </a:txBody>
                  <a:tcPr anchor="ctr"/>
                </a:tc>
                <a:extLst>
                  <a:ext uri="{0D108BD9-81ED-4DB2-BD59-A6C34878D82A}">
                    <a16:rowId xmlns:a16="http://schemas.microsoft.com/office/drawing/2014/main" val="3939055930"/>
                  </a:ext>
                </a:extLst>
              </a:tr>
              <a:tr h="805074">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SVR with MI Feature Selection</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26.96</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43.00</a:t>
                      </a:r>
                    </a:p>
                  </a:txBody>
                  <a:tcPr anchor="ctr"/>
                </a:tc>
                <a:extLst>
                  <a:ext uri="{0D108BD9-81ED-4DB2-BD59-A6C34878D82A}">
                    <a16:rowId xmlns:a16="http://schemas.microsoft.com/office/drawing/2014/main" val="1200790036"/>
                  </a:ext>
                </a:extLst>
              </a:tr>
              <a:tr h="805074">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PCA with 80% Variance</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31.41</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50.43</a:t>
                      </a:r>
                    </a:p>
                  </a:txBody>
                  <a:tcPr anchor="ctr"/>
                </a:tc>
                <a:extLst>
                  <a:ext uri="{0D108BD9-81ED-4DB2-BD59-A6C34878D82A}">
                    <a16:rowId xmlns:a16="http://schemas.microsoft.com/office/drawing/2014/main" val="1705203265"/>
                  </a:ext>
                </a:extLst>
              </a:tr>
              <a:tr h="1046597">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SVR with RFE using </a:t>
                      </a:r>
                      <a:r>
                        <a:rPr lang="en-US" sz="1600" dirty="0" err="1">
                          <a:latin typeface="Tahoma" panose="020B0604030504040204" pitchFamily="34" charset="0"/>
                          <a:ea typeface="Tahoma" panose="020B0604030504040204" pitchFamily="34" charset="0"/>
                          <a:cs typeface="Tahoma" panose="020B0604030504040204" pitchFamily="34" charset="0"/>
                        </a:rPr>
                        <a:t>RandomForestRegressor</a:t>
                      </a:r>
                      <a:endParaRPr lang="en-US" sz="1600" dirty="0">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28.75</a:t>
                      </a:r>
                    </a:p>
                  </a:txBody>
                  <a:tcPr anchor="ctr"/>
                </a:tc>
                <a:tc>
                  <a:txBody>
                    <a:bodyPr/>
                    <a:lstStyle/>
                    <a:p>
                      <a:r>
                        <a:rPr lang="en-US" sz="1600" b="0" i="0" dirty="0">
                          <a:latin typeface="Tahoma" panose="020B0604030504040204" pitchFamily="34" charset="0"/>
                          <a:ea typeface="Tahoma" panose="020B0604030504040204" pitchFamily="34" charset="0"/>
                          <a:cs typeface="Tahoma" panose="020B0604030504040204" pitchFamily="34" charset="0"/>
                        </a:rPr>
                        <a:t>44.80</a:t>
                      </a:r>
                    </a:p>
                  </a:txBody>
                  <a:tcPr anchor="ctr"/>
                </a:tc>
                <a:extLst>
                  <a:ext uri="{0D108BD9-81ED-4DB2-BD59-A6C34878D82A}">
                    <a16:rowId xmlns:a16="http://schemas.microsoft.com/office/drawing/2014/main" val="192992702"/>
                  </a:ext>
                </a:extLst>
              </a:tr>
            </a:tbl>
          </a:graphicData>
        </a:graphic>
      </p:graphicFrame>
      <p:sp>
        <p:nvSpPr>
          <p:cNvPr id="2" name="TextBox 1">
            <a:extLst>
              <a:ext uri="{FF2B5EF4-FFF2-40B4-BE49-F238E27FC236}">
                <a16:creationId xmlns:a16="http://schemas.microsoft.com/office/drawing/2014/main" id="{41B43368-D3ED-D09D-124C-2EC1B34AC492}"/>
              </a:ext>
            </a:extLst>
          </p:cNvPr>
          <p:cNvSpPr txBox="1"/>
          <p:nvPr/>
        </p:nvSpPr>
        <p:spPr>
          <a:xfrm>
            <a:off x="7554464" y="6366290"/>
            <a:ext cx="42879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cs typeface="Tahoma" panose="020B0604030504040204" pitchFamily="34" charset="0"/>
              </a:rPr>
              <a:t>Table4. MAE, RMSE using Support Vector Regressor</a:t>
            </a:r>
          </a:p>
        </p:txBody>
      </p:sp>
      <p:sp>
        <p:nvSpPr>
          <p:cNvPr id="4" name="TextBox 3">
            <a:extLst>
              <a:ext uri="{FF2B5EF4-FFF2-40B4-BE49-F238E27FC236}">
                <a16:creationId xmlns:a16="http://schemas.microsoft.com/office/drawing/2014/main" id="{B7AF726B-51ED-490F-575E-F3F66EEDB634}"/>
              </a:ext>
            </a:extLst>
          </p:cNvPr>
          <p:cNvSpPr txBox="1"/>
          <p:nvPr/>
        </p:nvSpPr>
        <p:spPr>
          <a:xfrm>
            <a:off x="1264569" y="170617"/>
            <a:ext cx="903224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dirty="0">
                <a:solidFill>
                  <a:schemeClr val="bg2"/>
                </a:solidFill>
                <a:latin typeface="Verdana" panose="020B0604030504040204" pitchFamily="34" charset="0"/>
                <a:ea typeface="Verdana" panose="020B0604030504040204" pitchFamily="34" charset="0"/>
                <a:cs typeface="Verdana" panose="020B0604030504040204" pitchFamily="34" charset="0"/>
              </a:rPr>
              <a:t>Support Vector Regressor</a:t>
            </a:r>
          </a:p>
        </p:txBody>
      </p:sp>
      <p:sp>
        <p:nvSpPr>
          <p:cNvPr id="6" name="Slide Number Placeholder 5">
            <a:extLst>
              <a:ext uri="{FF2B5EF4-FFF2-40B4-BE49-F238E27FC236}">
                <a16:creationId xmlns:a16="http://schemas.microsoft.com/office/drawing/2014/main" id="{7CB6D27A-B784-9EEA-1167-154AF37E3FEB}"/>
              </a:ext>
            </a:extLst>
          </p:cNvPr>
          <p:cNvSpPr>
            <a:spLocks noGrp="1"/>
          </p:cNvSpPr>
          <p:nvPr>
            <p:ph type="sldNum" sz="quarter" idx="12"/>
          </p:nvPr>
        </p:nvSpPr>
        <p:spPr/>
        <p:txBody>
          <a:bodyPr/>
          <a:lstStyle/>
          <a:p>
            <a:fld id="{330EA680-D336-4FF7-8B7A-9848BB0A1C32}" type="slidenum">
              <a:rPr lang="en-US" smtClean="0"/>
              <a:t>17</a:t>
            </a:fld>
            <a:endParaRPr lang="en-US"/>
          </a:p>
        </p:txBody>
      </p:sp>
    </p:spTree>
    <p:extLst>
      <p:ext uri="{BB962C8B-B14F-4D97-AF65-F5344CB8AC3E}">
        <p14:creationId xmlns:p14="http://schemas.microsoft.com/office/powerpoint/2010/main" val="3012852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1F56658-58FE-CA5D-E807-39488BB4B837}"/>
              </a:ext>
            </a:extLst>
          </p:cNvPr>
          <p:cNvSpPr txBox="1"/>
          <p:nvPr/>
        </p:nvSpPr>
        <p:spPr>
          <a:xfrm>
            <a:off x="710339" y="4145796"/>
            <a:ext cx="148525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latin typeface="Tahoma" panose="020B0604030504040204" pitchFamily="34" charset="0"/>
            </a:endParaRPr>
          </a:p>
        </p:txBody>
      </p:sp>
      <p:sp>
        <p:nvSpPr>
          <p:cNvPr id="8" name="TextBox 7">
            <a:extLst>
              <a:ext uri="{FF2B5EF4-FFF2-40B4-BE49-F238E27FC236}">
                <a16:creationId xmlns:a16="http://schemas.microsoft.com/office/drawing/2014/main" id="{CB5EC48B-788A-CD1A-5467-9F8DE892E134}"/>
              </a:ext>
            </a:extLst>
          </p:cNvPr>
          <p:cNvSpPr txBox="1"/>
          <p:nvPr/>
        </p:nvSpPr>
        <p:spPr>
          <a:xfrm>
            <a:off x="439119" y="3693762"/>
            <a:ext cx="10306372"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MI Feature Selection Performance:</a:t>
            </a:r>
            <a:endParaRPr lang="en-US" dirty="0">
              <a:latin typeface="Tahoma" panose="020B0604030504040204" pitchFamily="34" charset="0"/>
            </a:endParaRPr>
          </a:p>
          <a:p>
            <a:pPr marL="285750" indent="-285750">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Using MI feature selection provides the best performance across all metrics (MAE, MSE, RMSE) for the SVR model.</a:t>
            </a:r>
            <a:endParaRPr lang="en-US" dirty="0">
              <a:latin typeface="Tahoma" panose="020B0604030504040204" pitchFamily="34" charset="0"/>
            </a:endParaRPr>
          </a:p>
          <a:p>
            <a:pPr marL="285750" indent="-285750">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Feature Selection Insight:</a:t>
            </a:r>
            <a:endParaRPr lang="en-US" dirty="0">
              <a:latin typeface="Tahoma" panose="020B0604030504040204" pitchFamily="34" charset="0"/>
            </a:endParaRPr>
          </a:p>
          <a:p>
            <a:pPr marL="285750" indent="-285750">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Correlation and MI feature selection methods provide reasonable performance, with MI being the best among them.</a:t>
            </a:r>
            <a:endParaRPr lang="en-US" dirty="0">
              <a:latin typeface="Tahoma" panose="020B0604030504040204" pitchFamily="34" charset="0"/>
            </a:endParaRPr>
          </a:p>
          <a:p>
            <a:pPr marL="285750" indent="-285750">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PCA demonstrates the least effective performance across all metrics, indicating it may not be suitable for this model and dataset.</a:t>
            </a:r>
            <a:endParaRPr lang="en-US" dirty="0">
              <a:latin typeface="Tahoma" panose="020B0604030504040204" pitchFamily="34" charset="0"/>
            </a:endParaRPr>
          </a:p>
          <a:p>
            <a:pPr marL="285750" indent="-285750" algn="l">
              <a:buFont typeface="Arial"/>
              <a:buChar char="•"/>
            </a:pPr>
            <a:endParaRPr lang="en-US" dirty="0">
              <a:latin typeface="Tahoma" panose="020B0604030504040204" pitchFamily="34" charset="0"/>
            </a:endParaRPr>
          </a:p>
          <a:p>
            <a:pPr marL="742950" lvl="1" indent="-285750">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In this case, MI feature selection is recommended for the SVR model.</a:t>
            </a:r>
            <a:endParaRPr lang="en-US" dirty="0">
              <a:latin typeface="Tahoma" panose="020B0604030504040204" pitchFamily="34" charset="0"/>
            </a:endParaRPr>
          </a:p>
          <a:p>
            <a:endParaRPr lang="en-US" dirty="0">
              <a:latin typeface="Tahoma" panose="020B0604030504040204" pitchFamily="34" charset="0"/>
            </a:endParaRPr>
          </a:p>
        </p:txBody>
      </p:sp>
      <p:pic>
        <p:nvPicPr>
          <p:cNvPr id="11266" name="Picture 2">
            <a:extLst>
              <a:ext uri="{FF2B5EF4-FFF2-40B4-BE49-F238E27FC236}">
                <a16:creationId xmlns:a16="http://schemas.microsoft.com/office/drawing/2014/main" id="{E1626FC8-BE89-F055-4CED-7B3B9156D6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6024" y="1203747"/>
            <a:ext cx="5563026" cy="2641017"/>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F63701E8-1240-5E5F-B220-9B7457AFC150}"/>
              </a:ext>
            </a:extLst>
          </p:cNvPr>
          <p:cNvSpPr>
            <a:spLocks noGrp="1"/>
          </p:cNvSpPr>
          <p:nvPr>
            <p:ph type="sldNum" sz="quarter" idx="12"/>
          </p:nvPr>
        </p:nvSpPr>
        <p:spPr/>
        <p:txBody>
          <a:bodyPr/>
          <a:lstStyle/>
          <a:p>
            <a:fld id="{330EA680-D336-4FF7-8B7A-9848BB0A1C32}" type="slidenum">
              <a:rPr lang="en-US" smtClean="0"/>
              <a:t>18</a:t>
            </a:fld>
            <a:endParaRPr lang="en-US"/>
          </a:p>
        </p:txBody>
      </p:sp>
    </p:spTree>
    <p:extLst>
      <p:ext uri="{BB962C8B-B14F-4D97-AF65-F5344CB8AC3E}">
        <p14:creationId xmlns:p14="http://schemas.microsoft.com/office/powerpoint/2010/main" val="39798047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D7F8C19A-B379-3FF8-E209-7E67F882FB93}"/>
              </a:ext>
            </a:extLst>
          </p:cNvPr>
          <p:cNvGraphicFramePr>
            <a:graphicFrameLocks noGrp="1"/>
          </p:cNvGraphicFramePr>
          <p:nvPr>
            <p:extLst>
              <p:ext uri="{D42A27DB-BD31-4B8C-83A1-F6EECF244321}">
                <p14:modId xmlns:p14="http://schemas.microsoft.com/office/powerpoint/2010/main" val="2436464637"/>
              </p:ext>
            </p:extLst>
          </p:nvPr>
        </p:nvGraphicFramePr>
        <p:xfrm>
          <a:off x="2772706" y="1229380"/>
          <a:ext cx="5677610" cy="5623474"/>
        </p:xfrm>
        <a:graphic>
          <a:graphicData uri="http://schemas.openxmlformats.org/drawingml/2006/table">
            <a:tbl>
              <a:tblPr bandRow="1">
                <a:tableStyleId>{5C22544A-7EE6-4342-B048-85BDC9FD1C3A}</a:tableStyleId>
              </a:tblPr>
              <a:tblGrid>
                <a:gridCol w="1391039">
                  <a:extLst>
                    <a:ext uri="{9D8B030D-6E8A-4147-A177-3AD203B41FA5}">
                      <a16:colId xmlns:a16="http://schemas.microsoft.com/office/drawing/2014/main" val="4114793219"/>
                    </a:ext>
                  </a:extLst>
                </a:gridCol>
                <a:gridCol w="1584548">
                  <a:extLst>
                    <a:ext uri="{9D8B030D-6E8A-4147-A177-3AD203B41FA5}">
                      <a16:colId xmlns:a16="http://schemas.microsoft.com/office/drawing/2014/main" val="1807776600"/>
                    </a:ext>
                  </a:extLst>
                </a:gridCol>
                <a:gridCol w="1335698">
                  <a:extLst>
                    <a:ext uri="{9D8B030D-6E8A-4147-A177-3AD203B41FA5}">
                      <a16:colId xmlns:a16="http://schemas.microsoft.com/office/drawing/2014/main" val="3130655462"/>
                    </a:ext>
                  </a:extLst>
                </a:gridCol>
                <a:gridCol w="1366325">
                  <a:extLst>
                    <a:ext uri="{9D8B030D-6E8A-4147-A177-3AD203B41FA5}">
                      <a16:colId xmlns:a16="http://schemas.microsoft.com/office/drawing/2014/main" val="1066525800"/>
                    </a:ext>
                  </a:extLst>
                </a:gridCol>
              </a:tblGrid>
              <a:tr h="216646">
                <a:tc>
                  <a:txBody>
                    <a:bodyPr/>
                    <a:lstStyle/>
                    <a:p>
                      <a:pPr algn="l" rtl="0" fontAlgn="base"/>
                      <a:r>
                        <a:rPr lang="en-US" sz="1100" b="0" i="0" dirty="0">
                          <a:solidFill>
                            <a:srgbClr val="FFFFFF"/>
                          </a:solidFill>
                          <a:effectLst/>
                          <a:latin typeface="Tahoma" panose="020B0604030504040204" pitchFamily="34" charset="0"/>
                        </a:rPr>
                        <a:t>Model</a:t>
                      </a:r>
                      <a:endParaRPr lang="en-US" b="1" i="0" dirty="0">
                        <a:solidFill>
                          <a:srgbClr val="FFFFFF"/>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8726" cap="flat" cmpd="sng" algn="ctr">
                      <a:solidFill>
                        <a:srgbClr val="000000"/>
                      </a:solidFill>
                      <a:prstDash val="solid"/>
                      <a:round/>
                      <a:headEnd type="none" w="med" len="med"/>
                      <a:tailEnd type="none" w="med" len="med"/>
                    </a:lnT>
                    <a:lnB w="18726" cap="flat" cmpd="sng" algn="ctr">
                      <a:solidFill>
                        <a:srgbClr val="000000"/>
                      </a:solidFill>
                      <a:prstDash val="solid"/>
                      <a:round/>
                      <a:headEnd type="none" w="med" len="med"/>
                      <a:tailEnd type="none" w="med" len="med"/>
                    </a:lnB>
                    <a:solidFill>
                      <a:srgbClr val="000000"/>
                    </a:solidFill>
                  </a:tcPr>
                </a:tc>
                <a:tc>
                  <a:txBody>
                    <a:bodyPr/>
                    <a:lstStyle/>
                    <a:p>
                      <a:pPr algn="l" rtl="0" fontAlgn="base"/>
                      <a:r>
                        <a:rPr lang="en-US" sz="1100" b="0" i="0" dirty="0">
                          <a:solidFill>
                            <a:srgbClr val="FFFFFF"/>
                          </a:solidFill>
                          <a:effectLst/>
                          <a:latin typeface="Tahoma" panose="020B0604030504040204" pitchFamily="34" charset="0"/>
                        </a:rPr>
                        <a:t>Feature Selection Method</a:t>
                      </a:r>
                      <a:endParaRPr lang="en-US" b="1" i="0" dirty="0">
                        <a:solidFill>
                          <a:srgbClr val="FFFFFF"/>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8726" cap="flat" cmpd="sng" algn="ctr">
                      <a:solidFill>
                        <a:srgbClr val="000000"/>
                      </a:solidFill>
                      <a:prstDash val="solid"/>
                      <a:round/>
                      <a:headEnd type="none" w="med" len="med"/>
                      <a:tailEnd type="none" w="med" len="med"/>
                    </a:lnT>
                    <a:lnB w="18726" cap="flat" cmpd="sng" algn="ctr">
                      <a:solidFill>
                        <a:srgbClr val="000000"/>
                      </a:solidFill>
                      <a:prstDash val="solid"/>
                      <a:round/>
                      <a:headEnd type="none" w="med" len="med"/>
                      <a:tailEnd type="none" w="med" len="med"/>
                    </a:lnB>
                    <a:solidFill>
                      <a:srgbClr val="000000"/>
                    </a:solidFill>
                  </a:tcPr>
                </a:tc>
                <a:tc>
                  <a:txBody>
                    <a:bodyPr/>
                    <a:lstStyle/>
                    <a:p>
                      <a:pPr algn="l" rtl="0" fontAlgn="base"/>
                      <a:r>
                        <a:rPr lang="en-US" sz="1100" b="0" i="0" dirty="0">
                          <a:solidFill>
                            <a:srgbClr val="FFFFFF"/>
                          </a:solidFill>
                          <a:effectLst/>
                          <a:latin typeface="Tahoma" panose="020B0604030504040204" pitchFamily="34" charset="0"/>
                        </a:rPr>
                        <a:t>Testing MAE</a:t>
                      </a:r>
                      <a:endParaRPr lang="en-US" b="1" i="0" dirty="0">
                        <a:solidFill>
                          <a:srgbClr val="FFFFFF"/>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8726" cap="flat" cmpd="sng" algn="ctr">
                      <a:solidFill>
                        <a:srgbClr val="000000"/>
                      </a:solidFill>
                      <a:prstDash val="solid"/>
                      <a:round/>
                      <a:headEnd type="none" w="med" len="med"/>
                      <a:tailEnd type="none" w="med" len="med"/>
                    </a:lnT>
                    <a:lnB w="18726" cap="flat" cmpd="sng" algn="ctr">
                      <a:solidFill>
                        <a:srgbClr val="000000"/>
                      </a:solidFill>
                      <a:prstDash val="solid"/>
                      <a:round/>
                      <a:headEnd type="none" w="med" len="med"/>
                      <a:tailEnd type="none" w="med" len="med"/>
                    </a:lnB>
                    <a:solidFill>
                      <a:srgbClr val="000000"/>
                    </a:solidFill>
                  </a:tcPr>
                </a:tc>
                <a:tc>
                  <a:txBody>
                    <a:bodyPr/>
                    <a:lstStyle/>
                    <a:p>
                      <a:pPr algn="l" rtl="0" fontAlgn="base"/>
                      <a:r>
                        <a:rPr lang="en-US" sz="1100" b="0" i="0" dirty="0">
                          <a:solidFill>
                            <a:srgbClr val="FFFFFF"/>
                          </a:solidFill>
                          <a:effectLst/>
                          <a:latin typeface="Tahoma" panose="020B0604030504040204" pitchFamily="34" charset="0"/>
                        </a:rPr>
                        <a:t>Testing RMSE</a:t>
                      </a:r>
                      <a:endParaRPr lang="en-US" b="1" i="0" dirty="0">
                        <a:solidFill>
                          <a:srgbClr val="FFFFFF"/>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8726" cap="flat" cmpd="sng" algn="ctr">
                      <a:solidFill>
                        <a:srgbClr val="000000"/>
                      </a:solidFill>
                      <a:prstDash val="solid"/>
                      <a:round/>
                      <a:headEnd type="none" w="med" len="med"/>
                      <a:tailEnd type="none" w="med" len="med"/>
                    </a:lnT>
                    <a:lnB w="18726"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208268778"/>
                  </a:ext>
                </a:extLst>
              </a:tr>
              <a:tr h="266532">
                <a:tc>
                  <a:txBody>
                    <a:bodyPr/>
                    <a:lstStyle/>
                    <a:p>
                      <a:pPr algn="l" rtl="0" fontAlgn="base"/>
                      <a:r>
                        <a:rPr lang="en-US" sz="1100" b="0" i="0" dirty="0">
                          <a:solidFill>
                            <a:srgbClr val="000000"/>
                          </a:solidFill>
                          <a:effectLst/>
                          <a:latin typeface="Tahoma" panose="020B0604030504040204" pitchFamily="34" charset="0"/>
                        </a:rPr>
                        <a:t>SVR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8726"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All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8726"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27.43</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8726"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44.32</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8726"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extLst>
                  <a:ext uri="{0D108BD9-81ED-4DB2-BD59-A6C34878D82A}">
                    <a16:rowId xmlns:a16="http://schemas.microsoft.com/office/drawing/2014/main" val="643058836"/>
                  </a:ext>
                </a:extLst>
              </a:tr>
              <a:tr h="266532">
                <a:tc>
                  <a:txBody>
                    <a:bodyPr/>
                    <a:lstStyle/>
                    <a:p>
                      <a:pPr algn="l" rtl="0" fontAlgn="base"/>
                      <a:r>
                        <a:rPr lang="en-US" sz="1100" b="0" i="0" dirty="0">
                          <a:solidFill>
                            <a:srgbClr val="000000"/>
                          </a:solidFill>
                          <a:effectLst/>
                          <a:latin typeface="Tahoma" panose="020B0604030504040204" pitchFamily="34" charset="0"/>
                        </a:rPr>
                        <a:t>SVR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Correlation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27.32</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43.54</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extLst>
                  <a:ext uri="{0D108BD9-81ED-4DB2-BD59-A6C34878D82A}">
                    <a16:rowId xmlns:a16="http://schemas.microsoft.com/office/drawing/2014/main" val="2587434190"/>
                  </a:ext>
                </a:extLst>
              </a:tr>
              <a:tr h="266532">
                <a:tc>
                  <a:txBody>
                    <a:bodyPr/>
                    <a:lstStyle/>
                    <a:p>
                      <a:pPr algn="l" rtl="0" fontAlgn="base"/>
                      <a:r>
                        <a:rPr lang="en-US" sz="1100" b="0" i="0" dirty="0">
                          <a:solidFill>
                            <a:srgbClr val="000000"/>
                          </a:solidFill>
                          <a:effectLst/>
                          <a:latin typeface="Tahoma" panose="020B0604030504040204" pitchFamily="34" charset="0"/>
                        </a:rPr>
                        <a:t>SVR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MI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26.96</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43.00</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extLst>
                  <a:ext uri="{0D108BD9-81ED-4DB2-BD59-A6C34878D82A}">
                    <a16:rowId xmlns:a16="http://schemas.microsoft.com/office/drawing/2014/main" val="1546761192"/>
                  </a:ext>
                </a:extLst>
              </a:tr>
              <a:tr h="266532">
                <a:tc>
                  <a:txBody>
                    <a:bodyPr/>
                    <a:lstStyle/>
                    <a:p>
                      <a:pPr algn="l" rtl="0" fontAlgn="base"/>
                      <a:r>
                        <a:rPr lang="en-US" sz="1100" b="0" i="0" dirty="0">
                          <a:solidFill>
                            <a:srgbClr val="000000"/>
                          </a:solidFill>
                          <a:effectLst/>
                          <a:latin typeface="Tahoma" panose="020B0604030504040204" pitchFamily="34" charset="0"/>
                        </a:rPr>
                        <a:t>SVR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RFE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28.75</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44.80</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extLst>
                  <a:ext uri="{0D108BD9-81ED-4DB2-BD59-A6C34878D82A}">
                    <a16:rowId xmlns:a16="http://schemas.microsoft.com/office/drawing/2014/main" val="621532982"/>
                  </a:ext>
                </a:extLst>
              </a:tr>
              <a:tr h="266532">
                <a:tc>
                  <a:txBody>
                    <a:bodyPr/>
                    <a:lstStyle/>
                    <a:p>
                      <a:pPr algn="l" rtl="0" fontAlgn="base"/>
                      <a:r>
                        <a:rPr lang="en-US" sz="1100" b="0" i="0" dirty="0">
                          <a:solidFill>
                            <a:srgbClr val="000000"/>
                          </a:solidFill>
                          <a:effectLst/>
                          <a:latin typeface="Tahoma" panose="020B0604030504040204" pitchFamily="34" charset="0"/>
                        </a:rPr>
                        <a:t>SVR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PCA</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31.41</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tc>
                  <a:txBody>
                    <a:bodyPr/>
                    <a:lstStyle/>
                    <a:p>
                      <a:pPr algn="l" rtl="0" fontAlgn="base"/>
                      <a:r>
                        <a:rPr lang="en-US" sz="1100" b="0" i="0" dirty="0">
                          <a:solidFill>
                            <a:srgbClr val="000000"/>
                          </a:solidFill>
                          <a:effectLst/>
                          <a:latin typeface="Tahoma" panose="020B0604030504040204" pitchFamily="34" charset="0"/>
                        </a:rPr>
                        <a:t>50.43</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9300">
                        <a:alpha val="27451"/>
                      </a:srgbClr>
                    </a:solidFill>
                  </a:tcPr>
                </a:tc>
                <a:extLst>
                  <a:ext uri="{0D108BD9-81ED-4DB2-BD59-A6C34878D82A}">
                    <a16:rowId xmlns:a16="http://schemas.microsoft.com/office/drawing/2014/main" val="3952899621"/>
                  </a:ext>
                </a:extLst>
              </a:tr>
              <a:tr h="266532">
                <a:tc>
                  <a:txBody>
                    <a:bodyPr/>
                    <a:lstStyle/>
                    <a:p>
                      <a:pPr algn="l" rtl="0" fontAlgn="base"/>
                      <a:r>
                        <a:rPr lang="en-US" sz="1100" b="0" i="0" dirty="0">
                          <a:solidFill>
                            <a:srgbClr val="000000"/>
                          </a:solidFill>
                          <a:effectLst/>
                          <a:latin typeface="Tahoma" panose="020B0604030504040204" pitchFamily="34" charset="0"/>
                        </a:rPr>
                        <a:t>KNN Regressor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All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17.57</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27.13</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extLst>
                  <a:ext uri="{0D108BD9-81ED-4DB2-BD59-A6C34878D82A}">
                    <a16:rowId xmlns:a16="http://schemas.microsoft.com/office/drawing/2014/main" val="2216875483"/>
                  </a:ext>
                </a:extLst>
              </a:tr>
              <a:tr h="238476">
                <a:tc>
                  <a:txBody>
                    <a:bodyPr/>
                    <a:lstStyle/>
                    <a:p>
                      <a:pPr algn="l" rtl="0" fontAlgn="base"/>
                      <a:r>
                        <a:rPr lang="en-US" sz="1100" b="0" i="0" dirty="0">
                          <a:solidFill>
                            <a:srgbClr val="000000"/>
                          </a:solidFill>
                          <a:effectLst/>
                          <a:latin typeface="Tahoma" panose="020B0604030504040204" pitchFamily="34" charset="0"/>
                        </a:rPr>
                        <a:t>KNN Regressor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Correlation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17.54</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26.95</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extLst>
                  <a:ext uri="{0D108BD9-81ED-4DB2-BD59-A6C34878D82A}">
                    <a16:rowId xmlns:a16="http://schemas.microsoft.com/office/drawing/2014/main" val="4186872755"/>
                  </a:ext>
                </a:extLst>
              </a:tr>
              <a:tr h="266532">
                <a:tc>
                  <a:txBody>
                    <a:bodyPr/>
                    <a:lstStyle/>
                    <a:p>
                      <a:pPr algn="l" rtl="0" fontAlgn="base"/>
                      <a:r>
                        <a:rPr lang="en-US" sz="1100" b="0" i="0" dirty="0">
                          <a:solidFill>
                            <a:srgbClr val="000000"/>
                          </a:solidFill>
                          <a:effectLst/>
                          <a:latin typeface="Tahoma" panose="020B0604030504040204" pitchFamily="34" charset="0"/>
                        </a:rPr>
                        <a:t>KNN Regressor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MI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17.57</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27.02</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extLst>
                  <a:ext uri="{0D108BD9-81ED-4DB2-BD59-A6C34878D82A}">
                    <a16:rowId xmlns:a16="http://schemas.microsoft.com/office/drawing/2014/main" val="1462603899"/>
                  </a:ext>
                </a:extLst>
              </a:tr>
              <a:tr h="266532">
                <a:tc>
                  <a:txBody>
                    <a:bodyPr/>
                    <a:lstStyle/>
                    <a:p>
                      <a:pPr algn="l" rtl="0" fontAlgn="base"/>
                      <a:r>
                        <a:rPr lang="en-US" sz="1100" b="0" i="0" dirty="0">
                          <a:solidFill>
                            <a:srgbClr val="000000"/>
                          </a:solidFill>
                          <a:effectLst/>
                          <a:latin typeface="Tahoma" panose="020B0604030504040204" pitchFamily="34" charset="0"/>
                        </a:rPr>
                        <a:t>KNN Regressor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RFE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17.77</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27.50</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extLst>
                  <a:ext uri="{0D108BD9-81ED-4DB2-BD59-A6C34878D82A}">
                    <a16:rowId xmlns:a16="http://schemas.microsoft.com/office/drawing/2014/main" val="302769320"/>
                  </a:ext>
                </a:extLst>
              </a:tr>
              <a:tr h="266532">
                <a:tc>
                  <a:txBody>
                    <a:bodyPr/>
                    <a:lstStyle/>
                    <a:p>
                      <a:pPr algn="l" rtl="0" fontAlgn="base"/>
                      <a:r>
                        <a:rPr lang="en-US" sz="1100" b="0" i="0" dirty="0">
                          <a:solidFill>
                            <a:srgbClr val="000000"/>
                          </a:solidFill>
                          <a:effectLst/>
                          <a:latin typeface="Tahoma" panose="020B0604030504040204" pitchFamily="34" charset="0"/>
                        </a:rPr>
                        <a:t>KNN Regressor</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PCA</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25.46</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tc>
                  <a:txBody>
                    <a:bodyPr/>
                    <a:lstStyle/>
                    <a:p>
                      <a:pPr algn="l" rtl="0" fontAlgn="base"/>
                      <a:r>
                        <a:rPr lang="en-US" sz="1100" b="0" i="0" dirty="0">
                          <a:solidFill>
                            <a:srgbClr val="000000"/>
                          </a:solidFill>
                          <a:effectLst/>
                          <a:latin typeface="Tahoma" panose="020B0604030504040204" pitchFamily="34" charset="0"/>
                        </a:rPr>
                        <a:t>47.52</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42092">
                        <a:alpha val="25490"/>
                      </a:srgbClr>
                    </a:solidFill>
                  </a:tcPr>
                </a:tc>
                <a:extLst>
                  <a:ext uri="{0D108BD9-81ED-4DB2-BD59-A6C34878D82A}">
                    <a16:rowId xmlns:a16="http://schemas.microsoft.com/office/drawing/2014/main" val="3332920844"/>
                  </a:ext>
                </a:extLst>
              </a:tr>
              <a:tr h="266532">
                <a:tc>
                  <a:txBody>
                    <a:bodyPr/>
                    <a:lstStyle/>
                    <a:p>
                      <a:pPr algn="l" rtl="0" fontAlgn="base"/>
                      <a:r>
                        <a:rPr lang="en-US" sz="1100" b="0" i="0" dirty="0">
                          <a:solidFill>
                            <a:srgbClr val="000000"/>
                          </a:solidFill>
                          <a:effectLst/>
                          <a:latin typeface="Tahoma" panose="020B0604030504040204" pitchFamily="34" charset="0"/>
                        </a:rPr>
                        <a:t>Random Forest</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All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16.93</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25.59</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extLst>
                  <a:ext uri="{0D108BD9-81ED-4DB2-BD59-A6C34878D82A}">
                    <a16:rowId xmlns:a16="http://schemas.microsoft.com/office/drawing/2014/main" val="1173954082"/>
                  </a:ext>
                </a:extLst>
              </a:tr>
              <a:tr h="266532">
                <a:tc>
                  <a:txBody>
                    <a:bodyPr/>
                    <a:lstStyle/>
                    <a:p>
                      <a:pPr algn="l" rtl="0" fontAlgn="base"/>
                      <a:r>
                        <a:rPr lang="en-US" sz="1100" b="0" i="0" dirty="0">
                          <a:solidFill>
                            <a:srgbClr val="000000"/>
                          </a:solidFill>
                          <a:effectLst/>
                          <a:latin typeface="Tahoma" panose="020B0604030504040204" pitchFamily="34" charset="0"/>
                        </a:rPr>
                        <a:t>Random Forest</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Correlation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17.10</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25.87</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extLst>
                  <a:ext uri="{0D108BD9-81ED-4DB2-BD59-A6C34878D82A}">
                    <a16:rowId xmlns:a16="http://schemas.microsoft.com/office/drawing/2014/main" val="2031926884"/>
                  </a:ext>
                </a:extLst>
              </a:tr>
              <a:tr h="266532">
                <a:tc>
                  <a:txBody>
                    <a:bodyPr/>
                    <a:lstStyle/>
                    <a:p>
                      <a:pPr algn="l" rtl="0" fontAlgn="base"/>
                      <a:r>
                        <a:rPr lang="en-US" sz="1100" b="1" i="0" dirty="0">
                          <a:solidFill>
                            <a:srgbClr val="000000"/>
                          </a:solidFill>
                          <a:effectLst/>
                          <a:latin typeface="Tahoma" panose="020B0604030504040204" pitchFamily="34" charset="0"/>
                        </a:rPr>
                        <a:t>Random Forest</a:t>
                      </a:r>
                      <a:endParaRPr lang="en-US" b="1"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1" i="0" dirty="0">
                          <a:solidFill>
                            <a:srgbClr val="000000"/>
                          </a:solidFill>
                          <a:effectLst/>
                          <a:latin typeface="Tahoma" panose="020B0604030504040204" pitchFamily="34" charset="0"/>
                        </a:rPr>
                        <a:t>MI Features</a:t>
                      </a:r>
                      <a:endParaRPr lang="en-US" b="1"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1" i="0" dirty="0">
                          <a:solidFill>
                            <a:srgbClr val="000000"/>
                          </a:solidFill>
                          <a:effectLst/>
                          <a:latin typeface="Tahoma" panose="020B0604030504040204" pitchFamily="34" charset="0"/>
                        </a:rPr>
                        <a:t>17.01</a:t>
                      </a:r>
                      <a:endParaRPr lang="en-US" b="1"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1" i="0" dirty="0">
                          <a:solidFill>
                            <a:srgbClr val="000000"/>
                          </a:solidFill>
                          <a:effectLst/>
                          <a:latin typeface="Tahoma" panose="020B0604030504040204" pitchFamily="34" charset="0"/>
                        </a:rPr>
                        <a:t>25.71</a:t>
                      </a:r>
                      <a:endParaRPr lang="en-US" b="1"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extLst>
                  <a:ext uri="{0D108BD9-81ED-4DB2-BD59-A6C34878D82A}">
                    <a16:rowId xmlns:a16="http://schemas.microsoft.com/office/drawing/2014/main" val="2105067488"/>
                  </a:ext>
                </a:extLst>
              </a:tr>
              <a:tr h="266532">
                <a:tc>
                  <a:txBody>
                    <a:bodyPr/>
                    <a:lstStyle/>
                    <a:p>
                      <a:pPr algn="l" rtl="0" fontAlgn="base"/>
                      <a:r>
                        <a:rPr lang="en-US" sz="1100" b="0" i="0" dirty="0">
                          <a:solidFill>
                            <a:srgbClr val="000000"/>
                          </a:solidFill>
                          <a:effectLst/>
                          <a:latin typeface="Tahoma" panose="020B0604030504040204" pitchFamily="34" charset="0"/>
                        </a:rPr>
                        <a:t>Random Forest</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RFE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17.19</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25.95</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extLst>
                  <a:ext uri="{0D108BD9-81ED-4DB2-BD59-A6C34878D82A}">
                    <a16:rowId xmlns:a16="http://schemas.microsoft.com/office/drawing/2014/main" val="1562964606"/>
                  </a:ext>
                </a:extLst>
              </a:tr>
              <a:tr h="266532">
                <a:tc>
                  <a:txBody>
                    <a:bodyPr/>
                    <a:lstStyle/>
                    <a:p>
                      <a:pPr algn="l" rtl="0" fontAlgn="base"/>
                      <a:r>
                        <a:rPr lang="en-US" sz="1100" b="0" i="0" dirty="0">
                          <a:solidFill>
                            <a:srgbClr val="000000"/>
                          </a:solidFill>
                          <a:effectLst/>
                          <a:latin typeface="Tahoma" panose="020B0604030504040204" pitchFamily="34" charset="0"/>
                        </a:rPr>
                        <a:t>Random Forest</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PCA</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33.86</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tc>
                  <a:txBody>
                    <a:bodyPr/>
                    <a:lstStyle/>
                    <a:p>
                      <a:pPr algn="l" rtl="0" fontAlgn="base"/>
                      <a:r>
                        <a:rPr lang="en-US" sz="1100" b="0" i="0" dirty="0">
                          <a:solidFill>
                            <a:srgbClr val="000000"/>
                          </a:solidFill>
                          <a:effectLst/>
                          <a:latin typeface="Tahoma" panose="020B0604030504040204" pitchFamily="34" charset="0"/>
                        </a:rPr>
                        <a:t>56.39</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C00">
                        <a:alpha val="21176"/>
                      </a:srgbClr>
                    </a:solidFill>
                  </a:tcPr>
                </a:tc>
                <a:extLst>
                  <a:ext uri="{0D108BD9-81ED-4DB2-BD59-A6C34878D82A}">
                    <a16:rowId xmlns:a16="http://schemas.microsoft.com/office/drawing/2014/main" val="637608899"/>
                  </a:ext>
                </a:extLst>
              </a:tr>
              <a:tr h="266532">
                <a:tc>
                  <a:txBody>
                    <a:bodyPr/>
                    <a:lstStyle/>
                    <a:p>
                      <a:pPr algn="l" rtl="0" fontAlgn="base"/>
                      <a:r>
                        <a:rPr lang="en-US" sz="1100" b="0" i="0" dirty="0">
                          <a:solidFill>
                            <a:srgbClr val="000000"/>
                          </a:solidFill>
                          <a:effectLst/>
                          <a:latin typeface="Tahoma" panose="020B0604030504040204" pitchFamily="34" charset="0"/>
                        </a:rPr>
                        <a:t>Linear Regression</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All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50.41</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73.67</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539657168"/>
                  </a:ext>
                </a:extLst>
              </a:tr>
              <a:tr h="266532">
                <a:tc>
                  <a:txBody>
                    <a:bodyPr/>
                    <a:lstStyle/>
                    <a:p>
                      <a:pPr algn="l" rtl="0" fontAlgn="base"/>
                      <a:r>
                        <a:rPr lang="en-US" sz="1100" b="0" i="0" dirty="0">
                          <a:solidFill>
                            <a:srgbClr val="000000"/>
                          </a:solidFill>
                          <a:effectLst/>
                          <a:latin typeface="Tahoma" panose="020B0604030504040204" pitchFamily="34" charset="0"/>
                        </a:rPr>
                        <a:t>Linear Regression</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Correlation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52.35</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76.70</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482610673"/>
                  </a:ext>
                </a:extLst>
              </a:tr>
              <a:tr h="476954">
                <a:tc>
                  <a:txBody>
                    <a:bodyPr/>
                    <a:lstStyle/>
                    <a:p>
                      <a:pPr algn="l" rtl="0" fontAlgn="base"/>
                      <a:r>
                        <a:rPr lang="en-US" sz="1100" b="0" i="0" dirty="0">
                          <a:solidFill>
                            <a:srgbClr val="000000"/>
                          </a:solidFill>
                          <a:effectLst/>
                          <a:latin typeface="Tahoma" panose="020B0604030504040204" pitchFamily="34" charset="0"/>
                        </a:rPr>
                        <a:t>Linear Regression</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MI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52.29</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76.67</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517400484"/>
                  </a:ext>
                </a:extLst>
              </a:tr>
              <a:tr h="266532">
                <a:tc>
                  <a:txBody>
                    <a:bodyPr/>
                    <a:lstStyle/>
                    <a:p>
                      <a:pPr algn="l" rtl="0" fontAlgn="base"/>
                      <a:r>
                        <a:rPr lang="en-US" sz="1100" b="0" i="0" dirty="0">
                          <a:solidFill>
                            <a:srgbClr val="000000"/>
                          </a:solidFill>
                          <a:effectLst/>
                          <a:latin typeface="Tahoma" panose="020B0604030504040204" pitchFamily="34" charset="0"/>
                        </a:rPr>
                        <a:t>Linear Regression</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8726" cap="flat" cmpd="sng" algn="ctr">
                      <a:solidFill>
                        <a:srgbClr val="000000"/>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RFE Features</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8726" cap="flat" cmpd="sng" algn="ctr">
                      <a:solidFill>
                        <a:srgbClr val="000000"/>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53.85</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8726" cap="flat" cmpd="sng" algn="ctr">
                      <a:solidFill>
                        <a:srgbClr val="000000"/>
                      </a:solidFill>
                      <a:prstDash val="solid"/>
                      <a:round/>
                      <a:headEnd type="none" w="med" len="med"/>
                      <a:tailEnd type="none" w="med" len="med"/>
                    </a:lnB>
                    <a:solidFill>
                      <a:schemeClr val="accent2">
                        <a:lumMod val="20000"/>
                        <a:lumOff val="80000"/>
                      </a:schemeClr>
                    </a:solidFill>
                  </a:tcPr>
                </a:tc>
                <a:tc>
                  <a:txBody>
                    <a:bodyPr/>
                    <a:lstStyle/>
                    <a:p>
                      <a:pPr algn="l" rtl="0" fontAlgn="base"/>
                      <a:r>
                        <a:rPr lang="en-US" sz="1100" b="0" i="0" dirty="0">
                          <a:solidFill>
                            <a:srgbClr val="000000"/>
                          </a:solidFill>
                          <a:effectLst/>
                          <a:latin typeface="Tahoma" panose="020B0604030504040204" pitchFamily="34" charset="0"/>
                        </a:rPr>
                        <a:t>79.09</a:t>
                      </a:r>
                      <a:endParaRPr lang="en-US" b="0" i="0" dirty="0">
                        <a:solidFill>
                          <a:srgbClr val="000000"/>
                        </a:solidFill>
                        <a:effectLst/>
                      </a:endParaRPr>
                    </a:p>
                  </a:txBody>
                  <a:tcPr marL="41729" marR="41729" marT="20860" marB="2086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8726" cap="flat" cmpd="sng" algn="ctr">
                      <a:solidFill>
                        <a:srgbClr val="000000"/>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71388988"/>
                  </a:ext>
                </a:extLst>
              </a:tr>
            </a:tbl>
          </a:graphicData>
        </a:graphic>
      </p:graphicFrame>
      <p:sp>
        <p:nvSpPr>
          <p:cNvPr id="2" name="TextBox 1">
            <a:extLst>
              <a:ext uri="{FF2B5EF4-FFF2-40B4-BE49-F238E27FC236}">
                <a16:creationId xmlns:a16="http://schemas.microsoft.com/office/drawing/2014/main" id="{BFBEA022-1F07-1551-EEC6-7D6E80EA0D86}"/>
              </a:ext>
            </a:extLst>
          </p:cNvPr>
          <p:cNvSpPr txBox="1"/>
          <p:nvPr/>
        </p:nvSpPr>
        <p:spPr>
          <a:xfrm>
            <a:off x="1683882" y="320248"/>
            <a:ext cx="800745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bg2"/>
                </a:solidFill>
                <a:latin typeface="Verdana" panose="020B0604030504040204" pitchFamily="34" charset="0"/>
                <a:ea typeface="Verdana" panose="020B0604030504040204" pitchFamily="34" charset="0"/>
                <a:cs typeface="Verdana" panose="020B0604030504040204" pitchFamily="34" charset="0"/>
              </a:rPr>
              <a:t>All Model Comparison: MAE, RMSE</a:t>
            </a:r>
          </a:p>
        </p:txBody>
      </p:sp>
      <p:sp>
        <p:nvSpPr>
          <p:cNvPr id="3" name="Slide Number Placeholder 2">
            <a:extLst>
              <a:ext uri="{FF2B5EF4-FFF2-40B4-BE49-F238E27FC236}">
                <a16:creationId xmlns:a16="http://schemas.microsoft.com/office/drawing/2014/main" id="{1907B6B5-4F7B-402B-E290-C6B3B6D0EB12}"/>
              </a:ext>
            </a:extLst>
          </p:cNvPr>
          <p:cNvSpPr>
            <a:spLocks noGrp="1"/>
          </p:cNvSpPr>
          <p:nvPr>
            <p:ph type="sldNum" sz="quarter" idx="12"/>
          </p:nvPr>
        </p:nvSpPr>
        <p:spPr/>
        <p:txBody>
          <a:bodyPr/>
          <a:lstStyle/>
          <a:p>
            <a:fld id="{330EA680-D336-4FF7-8B7A-9848BB0A1C32}" type="slidenum">
              <a:rPr lang="en-US" smtClean="0"/>
              <a:t>19</a:t>
            </a:fld>
            <a:endParaRPr lang="en-US"/>
          </a:p>
        </p:txBody>
      </p:sp>
    </p:spTree>
    <p:extLst>
      <p:ext uri="{BB962C8B-B14F-4D97-AF65-F5344CB8AC3E}">
        <p14:creationId xmlns:p14="http://schemas.microsoft.com/office/powerpoint/2010/main" val="12182986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5BA635-F6D1-285D-42FD-46DC60F6B35D}"/>
              </a:ext>
            </a:extLst>
          </p:cNvPr>
          <p:cNvSpPr>
            <a:spLocks noGrp="1"/>
          </p:cNvSpPr>
          <p:nvPr>
            <p:ph idx="1"/>
          </p:nvPr>
        </p:nvSpPr>
        <p:spPr>
          <a:xfrm>
            <a:off x="422634" y="1364765"/>
            <a:ext cx="7204538" cy="4954756"/>
          </a:xfrm>
        </p:spPr>
        <p:txBody>
          <a:bodyPr vert="horz" lIns="91440" tIns="45720" rIns="91440" bIns="45720" rtlCol="0" anchor="t">
            <a:noAutofit/>
          </a:bodyPr>
          <a:lstStyle/>
          <a:p>
            <a:pPr algn="just">
              <a:buFont typeface="Wingdings" pitchFamily="2" charset="2"/>
              <a:buChar char="Ø"/>
            </a:pPr>
            <a:r>
              <a:rPr lang="en-US" sz="1800" dirty="0">
                <a:ea typeface="Tahoma" panose="020B0604030504040204" pitchFamily="34" charset="0"/>
                <a:cs typeface="Tahoma" panose="020B0604030504040204" pitchFamily="34" charset="0"/>
              </a:rPr>
              <a:t>Steel is a versatile and widely used material known for its strength, durability, and adaptability. It is primarily composed of iron and carbon, with properties that can be significantly altered by adjusting the carbon content and adding various alloying elements such as manganese, chromium, nickel, and titanium.</a:t>
            </a:r>
            <a:endParaRPr lang="en-US" sz="1800" dirty="0">
              <a:cs typeface="Tahoma" panose="020B0604030504040204" pitchFamily="34" charset="0"/>
            </a:endParaRPr>
          </a:p>
          <a:p>
            <a:pPr algn="just">
              <a:buFont typeface="Wingdings" pitchFamily="2" charset="2"/>
              <a:buChar char="Ø"/>
            </a:pPr>
            <a:endParaRPr lang="en-US" sz="1800" dirty="0">
              <a:ea typeface="Tahoma" panose="020B0604030504040204" pitchFamily="34" charset="0"/>
              <a:cs typeface="Tahoma" panose="020B0604030504040204" pitchFamily="34" charset="0"/>
            </a:endParaRPr>
          </a:p>
          <a:p>
            <a:pPr algn="just">
              <a:buFont typeface="Wingdings" pitchFamily="2" charset="2"/>
              <a:buChar char="Ø"/>
            </a:pPr>
            <a:r>
              <a:rPr lang="en-US" sz="1800" dirty="0">
                <a:ea typeface="Tahoma" panose="020B0604030504040204" pitchFamily="34" charset="0"/>
                <a:cs typeface="Tahoma" panose="020B0604030504040204" pitchFamily="34" charset="0"/>
              </a:rPr>
              <a:t>Steel is broadly classified based on composition and use, including low, medium, and high carbon steel, as well as alloy steels like stainless steel and tool steel. </a:t>
            </a:r>
          </a:p>
          <a:p>
            <a:pPr algn="just">
              <a:buFont typeface="Wingdings" pitchFamily="2" charset="2"/>
              <a:buChar char="Ø"/>
            </a:pPr>
            <a:endParaRPr lang="en-US" sz="1800" dirty="0">
              <a:ea typeface="Tahoma" panose="020B0604030504040204" pitchFamily="34" charset="0"/>
              <a:cs typeface="Tahoma" panose="020B0604030504040204" pitchFamily="34" charset="0"/>
            </a:endParaRPr>
          </a:p>
          <a:p>
            <a:pPr algn="just">
              <a:buFont typeface="Wingdings" pitchFamily="2" charset="2"/>
              <a:buChar char="Ø"/>
            </a:pPr>
            <a:r>
              <a:rPr lang="en-US" sz="1800" dirty="0">
                <a:ea typeface="Tahoma" panose="020B0604030504040204" pitchFamily="34" charset="0"/>
                <a:cs typeface="Tahoma" panose="020B0604030504040204" pitchFamily="34" charset="0"/>
              </a:rPr>
              <a:t>Understanding mechanical properties like tensile strength, yield strength, and elongation is crucial for steel's applications. By optimizing chemical composition and processing methods, engineers can design steels with tailored properties for specific uses, ensuring safety, efficiency, and longevity.</a:t>
            </a:r>
            <a:endParaRPr lang="en-US" sz="1800" dirty="0">
              <a:cs typeface="Tahoma" panose="020B0604030504040204" pitchFamily="34" charset="0"/>
            </a:endParaRPr>
          </a:p>
          <a:p>
            <a:pPr algn="just">
              <a:buFont typeface="Wingdings" pitchFamily="2" charset="2"/>
              <a:buChar char="Ø"/>
            </a:pPr>
            <a:endParaRPr lang="en-US" sz="1800" dirty="0">
              <a:cs typeface="Tahoma" panose="020B0604030504040204" pitchFamily="34" charset="0"/>
            </a:endParaRPr>
          </a:p>
        </p:txBody>
      </p:sp>
      <p:pic>
        <p:nvPicPr>
          <p:cNvPr id="4" name="Picture 3" descr="A diagram of a metal structure&#10;&#10;Description automatically generated">
            <a:extLst>
              <a:ext uri="{FF2B5EF4-FFF2-40B4-BE49-F238E27FC236}">
                <a16:creationId xmlns:a16="http://schemas.microsoft.com/office/drawing/2014/main" id="{AB407F44-1AE1-6EED-3B33-C1935238B684}"/>
              </a:ext>
            </a:extLst>
          </p:cNvPr>
          <p:cNvPicPr>
            <a:picLocks noChangeAspect="1"/>
          </p:cNvPicPr>
          <p:nvPr/>
        </p:nvPicPr>
        <p:blipFill>
          <a:blip r:embed="rId2"/>
          <a:stretch>
            <a:fillRect/>
          </a:stretch>
        </p:blipFill>
        <p:spPr>
          <a:xfrm>
            <a:off x="8212250" y="1352401"/>
            <a:ext cx="3627753" cy="3598205"/>
          </a:xfrm>
          <a:prstGeom prst="rect">
            <a:avLst/>
          </a:prstGeom>
        </p:spPr>
      </p:pic>
      <p:sp>
        <p:nvSpPr>
          <p:cNvPr id="6" name="TextBox 5">
            <a:extLst>
              <a:ext uri="{FF2B5EF4-FFF2-40B4-BE49-F238E27FC236}">
                <a16:creationId xmlns:a16="http://schemas.microsoft.com/office/drawing/2014/main" id="{287601AD-6B8B-87AC-3C20-5F3641842FFF}"/>
              </a:ext>
            </a:extLst>
          </p:cNvPr>
          <p:cNvSpPr txBox="1"/>
          <p:nvPr/>
        </p:nvSpPr>
        <p:spPr>
          <a:xfrm>
            <a:off x="8086241" y="5351710"/>
            <a:ext cx="410575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cs typeface="Tahoma" panose="020B0604030504040204" pitchFamily="34" charset="0"/>
              </a:rPr>
              <a:t>Fig.1 Chemical Properties and Tensile Strength</a:t>
            </a:r>
          </a:p>
        </p:txBody>
      </p:sp>
      <p:sp>
        <p:nvSpPr>
          <p:cNvPr id="8" name="Title 1">
            <a:extLst>
              <a:ext uri="{FF2B5EF4-FFF2-40B4-BE49-F238E27FC236}">
                <a16:creationId xmlns:a16="http://schemas.microsoft.com/office/drawing/2014/main" id="{4BC547D8-11AD-2F48-85B4-8BFD25332061}"/>
              </a:ext>
            </a:extLst>
          </p:cNvPr>
          <p:cNvSpPr txBox="1">
            <a:spLocks/>
          </p:cNvSpPr>
          <p:nvPr/>
        </p:nvSpPr>
        <p:spPr>
          <a:xfrm>
            <a:off x="1355463" y="145228"/>
            <a:ext cx="8670664" cy="774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Tahoma" panose="020B0604030504040204" pitchFamily="34" charset="0"/>
                <a:ea typeface="+mj-ea"/>
                <a:cs typeface="+mj-cs"/>
              </a:defRPr>
            </a:lvl1pPr>
          </a:lstStyle>
          <a:p>
            <a:r>
              <a:rPr lang="en-US" sz="3600" dirty="0">
                <a:solidFill>
                  <a:schemeClr val="bg1"/>
                </a:solidFill>
                <a:latin typeface="Verdana" panose="020B0604030504040204" pitchFamily="34" charset="0"/>
                <a:ea typeface="Verdana" panose="020B0604030504040204" pitchFamily="34" charset="0"/>
                <a:cs typeface="Verdana" panose="020B0604030504040204" pitchFamily="34" charset="0"/>
              </a:rPr>
              <a:t>Background</a:t>
            </a:r>
          </a:p>
        </p:txBody>
      </p:sp>
      <p:sp>
        <p:nvSpPr>
          <p:cNvPr id="2" name="Slide Number Placeholder 1">
            <a:extLst>
              <a:ext uri="{FF2B5EF4-FFF2-40B4-BE49-F238E27FC236}">
                <a16:creationId xmlns:a16="http://schemas.microsoft.com/office/drawing/2014/main" id="{D0471DEB-6E64-4E5E-6882-621D83A9B910}"/>
              </a:ext>
            </a:extLst>
          </p:cNvPr>
          <p:cNvSpPr>
            <a:spLocks noGrp="1"/>
          </p:cNvSpPr>
          <p:nvPr>
            <p:ph type="sldNum" sz="quarter" idx="12"/>
          </p:nvPr>
        </p:nvSpPr>
        <p:spPr/>
        <p:txBody>
          <a:bodyPr/>
          <a:lstStyle/>
          <a:p>
            <a:fld id="{330EA680-D336-4FF7-8B7A-9848BB0A1C32}" type="slidenum">
              <a:rPr lang="en-US" smtClean="0"/>
              <a:t>2</a:t>
            </a:fld>
            <a:endParaRPr lang="en-US"/>
          </a:p>
        </p:txBody>
      </p:sp>
    </p:spTree>
    <p:extLst>
      <p:ext uri="{BB962C8B-B14F-4D97-AF65-F5344CB8AC3E}">
        <p14:creationId xmlns:p14="http://schemas.microsoft.com/office/powerpoint/2010/main" val="469045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2" name="Picture 4">
            <a:extLst>
              <a:ext uri="{FF2B5EF4-FFF2-40B4-BE49-F238E27FC236}">
                <a16:creationId xmlns:a16="http://schemas.microsoft.com/office/drawing/2014/main" id="{176DCF56-53A7-4613-6F97-189C63EB9C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67" y="1402929"/>
            <a:ext cx="5507372" cy="4176424"/>
          </a:xfrm>
          <a:prstGeom prst="rect">
            <a:avLst/>
          </a:prstGeom>
          <a:noFill/>
          <a:extLst>
            <a:ext uri="{909E8E84-426E-40DD-AFC4-6F175D3DCCD1}">
              <a14:hiddenFill xmlns:a14="http://schemas.microsoft.com/office/drawing/2010/main">
                <a:solidFill>
                  <a:srgbClr val="FFFFFF"/>
                </a:solidFill>
              </a14:hiddenFill>
            </a:ext>
          </a:extLst>
        </p:spPr>
      </p:pic>
      <p:pic>
        <p:nvPicPr>
          <p:cNvPr id="12294" name="Picture 6">
            <a:extLst>
              <a:ext uri="{FF2B5EF4-FFF2-40B4-BE49-F238E27FC236}">
                <a16:creationId xmlns:a16="http://schemas.microsoft.com/office/drawing/2014/main" id="{FABEC543-7AAE-DECE-8B31-CFE1B6F26B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4164" y="1402929"/>
            <a:ext cx="5278668" cy="4072961"/>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42754BE8-DB9D-964E-74C1-95F87896EDEC}"/>
              </a:ext>
            </a:extLst>
          </p:cNvPr>
          <p:cNvSpPr>
            <a:spLocks noGrp="1"/>
          </p:cNvSpPr>
          <p:nvPr>
            <p:ph type="sldNum" sz="quarter" idx="12"/>
          </p:nvPr>
        </p:nvSpPr>
        <p:spPr/>
        <p:txBody>
          <a:bodyPr/>
          <a:lstStyle/>
          <a:p>
            <a:fld id="{330EA680-D336-4FF7-8B7A-9848BB0A1C32}" type="slidenum">
              <a:rPr lang="en-US" smtClean="0"/>
              <a:t>20</a:t>
            </a:fld>
            <a:endParaRPr lang="en-US"/>
          </a:p>
        </p:txBody>
      </p:sp>
      <p:sp>
        <p:nvSpPr>
          <p:cNvPr id="4" name="TextBox 3">
            <a:extLst>
              <a:ext uri="{FF2B5EF4-FFF2-40B4-BE49-F238E27FC236}">
                <a16:creationId xmlns:a16="http://schemas.microsoft.com/office/drawing/2014/main" id="{036DCFD4-4957-9A0A-400B-C15910C9553D}"/>
              </a:ext>
            </a:extLst>
          </p:cNvPr>
          <p:cNvSpPr txBox="1"/>
          <p:nvPr/>
        </p:nvSpPr>
        <p:spPr>
          <a:xfrm>
            <a:off x="1883579" y="239363"/>
            <a:ext cx="800745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bg2"/>
                </a:solidFill>
                <a:latin typeface="Verdana" panose="020B0604030504040204" pitchFamily="34" charset="0"/>
                <a:ea typeface="Verdana" panose="020B0604030504040204" pitchFamily="34" charset="0"/>
                <a:cs typeface="Verdana" panose="020B0604030504040204" pitchFamily="34" charset="0"/>
              </a:rPr>
              <a:t>All Model Comparison: MAE, RMSE</a:t>
            </a:r>
          </a:p>
        </p:txBody>
      </p:sp>
    </p:spTree>
    <p:extLst>
      <p:ext uri="{BB962C8B-B14F-4D97-AF65-F5344CB8AC3E}">
        <p14:creationId xmlns:p14="http://schemas.microsoft.com/office/powerpoint/2010/main" val="2019181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graph&#10;&#10;Description automatically generated">
            <a:extLst>
              <a:ext uri="{FF2B5EF4-FFF2-40B4-BE49-F238E27FC236}">
                <a16:creationId xmlns:a16="http://schemas.microsoft.com/office/drawing/2014/main" id="{E4E036BD-6289-4E29-9F08-C64C25506C4A}"/>
              </a:ext>
            </a:extLst>
          </p:cNvPr>
          <p:cNvPicPr>
            <a:picLocks noChangeAspect="1"/>
          </p:cNvPicPr>
          <p:nvPr/>
        </p:nvPicPr>
        <p:blipFill>
          <a:blip r:embed="rId2"/>
          <a:stretch>
            <a:fillRect/>
          </a:stretch>
        </p:blipFill>
        <p:spPr>
          <a:xfrm>
            <a:off x="6342586" y="1471417"/>
            <a:ext cx="5606239" cy="4178325"/>
          </a:xfrm>
          <a:prstGeom prst="rect">
            <a:avLst/>
          </a:prstGeom>
        </p:spPr>
      </p:pic>
      <p:sp>
        <p:nvSpPr>
          <p:cNvPr id="5" name="TextBox 4">
            <a:extLst>
              <a:ext uri="{FF2B5EF4-FFF2-40B4-BE49-F238E27FC236}">
                <a16:creationId xmlns:a16="http://schemas.microsoft.com/office/drawing/2014/main" id="{B843C3E9-AC06-2B7A-DC91-87841231E18C}"/>
              </a:ext>
            </a:extLst>
          </p:cNvPr>
          <p:cNvSpPr txBox="1"/>
          <p:nvPr/>
        </p:nvSpPr>
        <p:spPr>
          <a:xfrm>
            <a:off x="292584" y="1555500"/>
            <a:ext cx="5803416"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Sans-Serif"/>
              <a:buChar char="•"/>
            </a:pPr>
            <a:r>
              <a:rPr lang="en-US" dirty="0">
                <a:latin typeface="Tahoma" panose="020B0604030504040204" pitchFamily="34" charset="0"/>
                <a:cs typeface="Tahoma" panose="020B0604030504040204" pitchFamily="34" charset="0"/>
              </a:rPr>
              <a:t>Positive Correlations: Elements like calcium, niobium, and titanium, known for their roles in improving tensile strength through various mechanisms, show positive correlations.</a:t>
            </a:r>
          </a:p>
          <a:p>
            <a:pPr marL="285750" indent="-285750" algn="just">
              <a:buFont typeface="Arial,Sans-Serif"/>
              <a:buChar char="•"/>
            </a:pPr>
            <a:endParaRPr lang="en-US" dirty="0">
              <a:latin typeface="Tahoma" panose="020B0604030504040204" pitchFamily="34" charset="0"/>
              <a:cs typeface="Tahoma" panose="020B0604030504040204" pitchFamily="34" charset="0"/>
            </a:endParaRPr>
          </a:p>
          <a:p>
            <a:pPr marL="285750" indent="-285750" algn="just">
              <a:buFont typeface="Arial,Sans-Serif"/>
              <a:buChar char="•"/>
            </a:pPr>
            <a:r>
              <a:rPr lang="en-US" dirty="0">
                <a:latin typeface="Tahoma" panose="020B0604030504040204" pitchFamily="34" charset="0"/>
                <a:cs typeface="Tahoma" panose="020B0604030504040204" pitchFamily="34" charset="0"/>
              </a:rPr>
              <a:t>Negative Correlations: Elements like sulfur, which are known to be detrimental to mechanical properties, show expected negative correlations.</a:t>
            </a:r>
            <a:endParaRPr lang="en-US" dirty="0">
              <a:latin typeface="Tahoma" panose="020B0604030504040204" pitchFamily="34" charset="0"/>
            </a:endParaRPr>
          </a:p>
        </p:txBody>
      </p:sp>
      <p:sp>
        <p:nvSpPr>
          <p:cNvPr id="2" name="TextBox 1">
            <a:extLst>
              <a:ext uri="{FF2B5EF4-FFF2-40B4-BE49-F238E27FC236}">
                <a16:creationId xmlns:a16="http://schemas.microsoft.com/office/drawing/2014/main" id="{41480EB4-EBFD-5268-E9ED-8F3FAD1C5808}"/>
              </a:ext>
            </a:extLst>
          </p:cNvPr>
          <p:cNvSpPr txBox="1"/>
          <p:nvPr/>
        </p:nvSpPr>
        <p:spPr>
          <a:xfrm>
            <a:off x="1134132" y="94108"/>
            <a:ext cx="901484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dirty="0">
                <a:solidFill>
                  <a:schemeClr val="bg2"/>
                </a:solidFill>
                <a:latin typeface="Tahoma" panose="020B0604030504040204" pitchFamily="34" charset="0"/>
                <a:cs typeface="Tahoma" panose="020B0604030504040204" pitchFamily="34" charset="0"/>
              </a:rPr>
              <a:t>Correlation Matrix of Most Frequent Features and Tensile Strength</a:t>
            </a:r>
          </a:p>
        </p:txBody>
      </p:sp>
      <p:sp>
        <p:nvSpPr>
          <p:cNvPr id="3" name="Slide Number Placeholder 2">
            <a:extLst>
              <a:ext uri="{FF2B5EF4-FFF2-40B4-BE49-F238E27FC236}">
                <a16:creationId xmlns:a16="http://schemas.microsoft.com/office/drawing/2014/main" id="{ABD60CD4-C6F7-06DF-32CF-9B93D40933CF}"/>
              </a:ext>
            </a:extLst>
          </p:cNvPr>
          <p:cNvSpPr>
            <a:spLocks noGrp="1"/>
          </p:cNvSpPr>
          <p:nvPr>
            <p:ph type="sldNum" sz="quarter" idx="12"/>
          </p:nvPr>
        </p:nvSpPr>
        <p:spPr/>
        <p:txBody>
          <a:bodyPr/>
          <a:lstStyle/>
          <a:p>
            <a:fld id="{330EA680-D336-4FF7-8B7A-9848BB0A1C32}" type="slidenum">
              <a:rPr lang="en-US" smtClean="0"/>
              <a:t>21</a:t>
            </a:fld>
            <a:endParaRPr lang="en-US"/>
          </a:p>
        </p:txBody>
      </p:sp>
    </p:spTree>
    <p:extLst>
      <p:ext uri="{BB962C8B-B14F-4D97-AF65-F5344CB8AC3E}">
        <p14:creationId xmlns:p14="http://schemas.microsoft.com/office/powerpoint/2010/main" val="1497779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video game&#10;&#10;Description automatically generated">
            <a:extLst>
              <a:ext uri="{FF2B5EF4-FFF2-40B4-BE49-F238E27FC236}">
                <a16:creationId xmlns:a16="http://schemas.microsoft.com/office/drawing/2014/main" id="{ECA38042-E2E4-69D8-EEF7-A42BDE0FE6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7367" y="1516117"/>
            <a:ext cx="7772400" cy="4238918"/>
          </a:xfrm>
          <a:prstGeom prst="rect">
            <a:avLst/>
          </a:prstGeom>
        </p:spPr>
      </p:pic>
      <p:sp>
        <p:nvSpPr>
          <p:cNvPr id="12" name="Slide Number Placeholder 11">
            <a:extLst>
              <a:ext uri="{FF2B5EF4-FFF2-40B4-BE49-F238E27FC236}">
                <a16:creationId xmlns:a16="http://schemas.microsoft.com/office/drawing/2014/main" id="{35503279-80D6-95D8-93FE-510ACBB01460}"/>
              </a:ext>
            </a:extLst>
          </p:cNvPr>
          <p:cNvSpPr>
            <a:spLocks noGrp="1"/>
          </p:cNvSpPr>
          <p:nvPr>
            <p:ph type="sldNum" sz="quarter" idx="12"/>
          </p:nvPr>
        </p:nvSpPr>
        <p:spPr/>
        <p:txBody>
          <a:bodyPr/>
          <a:lstStyle/>
          <a:p>
            <a:fld id="{330EA680-D336-4FF7-8B7A-9848BB0A1C32}" type="slidenum">
              <a:rPr lang="en-US" smtClean="0"/>
              <a:t>22</a:t>
            </a:fld>
            <a:endParaRPr lang="en-US"/>
          </a:p>
        </p:txBody>
      </p:sp>
    </p:spTree>
    <p:extLst>
      <p:ext uri="{BB962C8B-B14F-4D97-AF65-F5344CB8AC3E}">
        <p14:creationId xmlns:p14="http://schemas.microsoft.com/office/powerpoint/2010/main" val="1959435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8E91F7-CC7F-8E89-5061-DDEA21BA32FC}"/>
              </a:ext>
            </a:extLst>
          </p:cNvPr>
          <p:cNvSpPr>
            <a:spLocks noGrp="1"/>
          </p:cNvSpPr>
          <p:nvPr>
            <p:ph type="sldNum" sz="quarter" idx="12"/>
          </p:nvPr>
        </p:nvSpPr>
        <p:spPr/>
        <p:txBody>
          <a:bodyPr/>
          <a:lstStyle/>
          <a:p>
            <a:fld id="{330EA680-D336-4FF7-8B7A-9848BB0A1C32}" type="slidenum">
              <a:rPr lang="en-US" smtClean="0"/>
              <a:t>23</a:t>
            </a:fld>
            <a:endParaRPr lang="en-US"/>
          </a:p>
        </p:txBody>
      </p:sp>
      <p:pic>
        <p:nvPicPr>
          <p:cNvPr id="5" name="Picture 4" descr="A screenshot of a computer&#10;&#10;Description automatically generated">
            <a:extLst>
              <a:ext uri="{FF2B5EF4-FFF2-40B4-BE49-F238E27FC236}">
                <a16:creationId xmlns:a16="http://schemas.microsoft.com/office/drawing/2014/main" id="{E0E2E85E-342C-B2A6-8CCE-71AA73BEED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9440" y="1345214"/>
            <a:ext cx="7772400" cy="4732608"/>
          </a:xfrm>
          <a:prstGeom prst="rect">
            <a:avLst/>
          </a:prstGeom>
        </p:spPr>
      </p:pic>
    </p:spTree>
    <p:extLst>
      <p:ext uri="{BB962C8B-B14F-4D97-AF65-F5344CB8AC3E}">
        <p14:creationId xmlns:p14="http://schemas.microsoft.com/office/powerpoint/2010/main" val="10123885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D9ACC94-1C9C-7600-BB47-0318A214749D}"/>
              </a:ext>
            </a:extLst>
          </p:cNvPr>
          <p:cNvSpPr>
            <a:spLocks noGrp="1"/>
          </p:cNvSpPr>
          <p:nvPr>
            <p:ph type="sldNum" sz="quarter" idx="12"/>
          </p:nvPr>
        </p:nvSpPr>
        <p:spPr/>
        <p:txBody>
          <a:bodyPr/>
          <a:lstStyle/>
          <a:p>
            <a:fld id="{330EA680-D336-4FF7-8B7A-9848BB0A1C32}" type="slidenum">
              <a:rPr lang="en-US" smtClean="0"/>
              <a:t>24</a:t>
            </a:fld>
            <a:endParaRPr lang="en-US"/>
          </a:p>
        </p:txBody>
      </p:sp>
      <p:pic>
        <p:nvPicPr>
          <p:cNvPr id="6" name="Picture 5" descr="A screenshot of a computer&#10;&#10;Description automatically generated">
            <a:extLst>
              <a:ext uri="{FF2B5EF4-FFF2-40B4-BE49-F238E27FC236}">
                <a16:creationId xmlns:a16="http://schemas.microsoft.com/office/drawing/2014/main" id="{87636131-71C7-3559-7444-30C655772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4627" y="1397876"/>
            <a:ext cx="7772400" cy="4606307"/>
          </a:xfrm>
          <a:prstGeom prst="rect">
            <a:avLst/>
          </a:prstGeom>
        </p:spPr>
      </p:pic>
    </p:spTree>
    <p:extLst>
      <p:ext uri="{BB962C8B-B14F-4D97-AF65-F5344CB8AC3E}">
        <p14:creationId xmlns:p14="http://schemas.microsoft.com/office/powerpoint/2010/main" val="13763138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2983F-A00C-F33A-393B-DCC614DBB3D3}"/>
              </a:ext>
            </a:extLst>
          </p:cNvPr>
          <p:cNvSpPr>
            <a:spLocks noGrp="1"/>
          </p:cNvSpPr>
          <p:nvPr>
            <p:ph type="title"/>
          </p:nvPr>
        </p:nvSpPr>
        <p:spPr>
          <a:xfrm>
            <a:off x="838200" y="365125"/>
            <a:ext cx="10515600" cy="549275"/>
          </a:xfrm>
        </p:spPr>
        <p:txBody>
          <a:bodyPr>
            <a:normAutofit fontScale="90000"/>
          </a:bodyPr>
          <a:lstStyle/>
          <a:p>
            <a:pPr algn="ctr"/>
            <a:r>
              <a:rPr lang="en-US" sz="4000" dirty="0">
                <a:solidFill>
                  <a:schemeClr val="bg2"/>
                </a:solidFill>
                <a:latin typeface="Tahoma" panose="020B0604030504040204" pitchFamily="34" charset="0"/>
                <a:cs typeface="Tahoma" panose="020B0604030504040204" pitchFamily="34" charset="0"/>
              </a:rPr>
              <a:t>Conclusion</a:t>
            </a:r>
          </a:p>
        </p:txBody>
      </p:sp>
      <p:sp>
        <p:nvSpPr>
          <p:cNvPr id="3" name="Content Placeholder 2">
            <a:extLst>
              <a:ext uri="{FF2B5EF4-FFF2-40B4-BE49-F238E27FC236}">
                <a16:creationId xmlns:a16="http://schemas.microsoft.com/office/drawing/2014/main" id="{B2695641-53F5-CADC-6EB4-DB3799CC47E2}"/>
              </a:ext>
            </a:extLst>
          </p:cNvPr>
          <p:cNvSpPr>
            <a:spLocks noGrp="1"/>
          </p:cNvSpPr>
          <p:nvPr>
            <p:ph idx="1"/>
          </p:nvPr>
        </p:nvSpPr>
        <p:spPr>
          <a:xfrm>
            <a:off x="448200" y="1453625"/>
            <a:ext cx="10905600" cy="4723338"/>
          </a:xfrm>
        </p:spPr>
        <p:txBody>
          <a:bodyPr vert="horz" lIns="91440" tIns="45720" rIns="91440" bIns="45720" rtlCol="0" anchor="t">
            <a:normAutofit/>
          </a:bodyPr>
          <a:lstStyle/>
          <a:p>
            <a:pPr algn="just">
              <a:buNone/>
            </a:pPr>
            <a:endParaRPr lang="en-US" sz="1800" dirty="0"/>
          </a:p>
          <a:p>
            <a:pPr algn="just">
              <a:buNone/>
            </a:pPr>
            <a:r>
              <a:rPr lang="en-US" sz="1800" dirty="0">
                <a:ea typeface="Tahoma" panose="020B0604030504040204" pitchFamily="34" charset="0"/>
                <a:cs typeface="Tahoma" panose="020B0604030504040204" pitchFamily="34" charset="0"/>
              </a:rPr>
              <a:t>    This analysis highlights the key chemical elements influencing the tensile strength of industrial steels. Using feature selection techniques and machine learning models, we found that the Random Forest model with features selected through Mutual Information (MI) provides the most accurate predictions. Incorporating common features from all methods enhances model robustness and accuracy. Notably, titanium improves tensile strength by controlling microstructure and forming precipitates with carbon and nitrogen. The prevalence of transition metals and sulfur's role, traditionally for deoxidation, is particularly interesting. Our findings align well with metallurgical principles, validating the importance of elements like titanium, chromium, and niobium in enhancing mechanical properties through mechanisms such as grain size control and precipitation hardening. This alignment further supports our findings' applicability in steel production and improvement.</a:t>
            </a:r>
            <a:endParaRPr lang="en-US" sz="1800" dirty="0">
              <a:cs typeface="Tahoma" panose="020B0604030504040204" pitchFamily="34" charset="0"/>
            </a:endParaRPr>
          </a:p>
          <a:p>
            <a:endParaRPr lang="en-US" sz="1800" dirty="0"/>
          </a:p>
        </p:txBody>
      </p:sp>
      <p:sp>
        <p:nvSpPr>
          <p:cNvPr id="4" name="Slide Number Placeholder 3">
            <a:extLst>
              <a:ext uri="{FF2B5EF4-FFF2-40B4-BE49-F238E27FC236}">
                <a16:creationId xmlns:a16="http://schemas.microsoft.com/office/drawing/2014/main" id="{CBEBD1D4-FE35-051F-ABA5-224ECEBC8642}"/>
              </a:ext>
            </a:extLst>
          </p:cNvPr>
          <p:cNvSpPr>
            <a:spLocks noGrp="1"/>
          </p:cNvSpPr>
          <p:nvPr>
            <p:ph type="sldNum" sz="quarter" idx="12"/>
          </p:nvPr>
        </p:nvSpPr>
        <p:spPr/>
        <p:txBody>
          <a:bodyPr/>
          <a:lstStyle/>
          <a:p>
            <a:fld id="{330EA680-D336-4FF7-8B7A-9848BB0A1C32}" type="slidenum">
              <a:rPr lang="en-US" smtClean="0"/>
              <a:t>25</a:t>
            </a:fld>
            <a:endParaRPr lang="en-US"/>
          </a:p>
        </p:txBody>
      </p:sp>
    </p:spTree>
    <p:extLst>
      <p:ext uri="{BB962C8B-B14F-4D97-AF65-F5344CB8AC3E}">
        <p14:creationId xmlns:p14="http://schemas.microsoft.com/office/powerpoint/2010/main" val="1195088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96AE77-794D-7ADF-2230-9F398B3129E1}"/>
              </a:ext>
            </a:extLst>
          </p:cNvPr>
          <p:cNvSpPr>
            <a:spLocks noGrp="1"/>
          </p:cNvSpPr>
          <p:nvPr>
            <p:ph idx="1"/>
          </p:nvPr>
        </p:nvSpPr>
        <p:spPr>
          <a:xfrm>
            <a:off x="838199" y="1545926"/>
            <a:ext cx="10769301" cy="4351338"/>
          </a:xfrm>
        </p:spPr>
        <p:txBody>
          <a:bodyPr vert="horz" lIns="91440" tIns="45720" rIns="91440" bIns="45720" rtlCol="0" anchor="t">
            <a:normAutofit/>
          </a:bodyPr>
          <a:lstStyle/>
          <a:p>
            <a:pPr algn="just">
              <a:lnSpc>
                <a:spcPct val="150000"/>
              </a:lnSpc>
              <a:buFont typeface="Wingdings" pitchFamily="2" charset="2"/>
              <a:buChar char="Ø"/>
            </a:pPr>
            <a:r>
              <a:rPr lang="en-US" sz="1800" dirty="0">
                <a:ea typeface="Tahoma" panose="020B0604030504040204" pitchFamily="34" charset="0"/>
                <a:cs typeface="Tahoma" panose="020B0604030504040204" pitchFamily="34" charset="0"/>
              </a:rPr>
              <a:t>This study can be extended to analyze other mechanical properties of steel, such as yield strength and elongation. </a:t>
            </a:r>
          </a:p>
          <a:p>
            <a:pPr algn="just">
              <a:lnSpc>
                <a:spcPct val="150000"/>
              </a:lnSpc>
              <a:buFont typeface="Wingdings" pitchFamily="2" charset="2"/>
              <a:buChar char="Ø"/>
            </a:pPr>
            <a:r>
              <a:rPr lang="en-US" sz="1800" dirty="0">
                <a:ea typeface="Tahoma" panose="020B0604030504040204" pitchFamily="34" charset="0"/>
                <a:cs typeface="Tahoma" panose="020B0604030504040204" pitchFamily="34" charset="0"/>
              </a:rPr>
              <a:t>By applying similar feature selection techniques and machine learning models, we can identify the important chemical elements influencing these properties. </a:t>
            </a:r>
          </a:p>
          <a:p>
            <a:pPr algn="just">
              <a:lnSpc>
                <a:spcPct val="150000"/>
              </a:lnSpc>
              <a:buFont typeface="Wingdings" pitchFamily="2" charset="2"/>
              <a:buChar char="Ø"/>
            </a:pPr>
            <a:r>
              <a:rPr lang="en-US" sz="1800" dirty="0">
                <a:ea typeface="Tahoma" panose="020B0604030504040204" pitchFamily="34" charset="0"/>
                <a:cs typeface="Tahoma" panose="020B0604030504040204" pitchFamily="34" charset="0"/>
              </a:rPr>
              <a:t>Comparing the important features across tensile strength, yield strength, and elongation will provide a comprehensive understanding of the chemical influences on the mechanical properties of steel. </a:t>
            </a:r>
          </a:p>
          <a:p>
            <a:pPr algn="just">
              <a:lnSpc>
                <a:spcPct val="150000"/>
              </a:lnSpc>
              <a:buFont typeface="Wingdings" pitchFamily="2" charset="2"/>
              <a:buChar char="Ø"/>
            </a:pPr>
            <a:r>
              <a:rPr lang="en-US" sz="1800" dirty="0">
                <a:ea typeface="Tahoma" panose="020B0604030504040204" pitchFamily="34" charset="0"/>
                <a:cs typeface="Tahoma" panose="020B0604030504040204" pitchFamily="34" charset="0"/>
              </a:rPr>
              <a:t>Additionally, analyzing the stress-strain ratio will offer deeper insights into the material's behavior under stress, further aiding in the development of high-performance steels.</a:t>
            </a:r>
            <a:endParaRPr lang="en-US" sz="1800" dirty="0"/>
          </a:p>
        </p:txBody>
      </p:sp>
      <p:sp>
        <p:nvSpPr>
          <p:cNvPr id="4" name="Title 1">
            <a:extLst>
              <a:ext uri="{FF2B5EF4-FFF2-40B4-BE49-F238E27FC236}">
                <a16:creationId xmlns:a16="http://schemas.microsoft.com/office/drawing/2014/main" id="{6881A066-6008-AD74-E64C-851E21B97F10}"/>
              </a:ext>
            </a:extLst>
          </p:cNvPr>
          <p:cNvSpPr txBox="1">
            <a:spLocks/>
          </p:cNvSpPr>
          <p:nvPr/>
        </p:nvSpPr>
        <p:spPr>
          <a:xfrm>
            <a:off x="1344705" y="131043"/>
            <a:ext cx="8670664" cy="774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Tahoma" panose="020B0604030504040204" pitchFamily="34" charset="0"/>
                <a:ea typeface="+mj-ea"/>
                <a:cs typeface="+mj-cs"/>
              </a:defRPr>
            </a:lvl1pPr>
          </a:lstStyle>
          <a:p>
            <a:r>
              <a:rPr lang="en-US" sz="3600" dirty="0">
                <a:solidFill>
                  <a:schemeClr val="bg2"/>
                </a:solidFill>
                <a:latin typeface="Verdana" panose="020B0604030504040204" pitchFamily="34" charset="0"/>
                <a:ea typeface="Verdana" panose="020B0604030504040204" pitchFamily="34" charset="0"/>
                <a:cs typeface="Verdana" panose="020B0604030504040204" pitchFamily="34" charset="0"/>
              </a:rPr>
              <a:t>Future Work</a:t>
            </a:r>
          </a:p>
        </p:txBody>
      </p:sp>
      <p:sp>
        <p:nvSpPr>
          <p:cNvPr id="5" name="Slide Number Placeholder 4">
            <a:extLst>
              <a:ext uri="{FF2B5EF4-FFF2-40B4-BE49-F238E27FC236}">
                <a16:creationId xmlns:a16="http://schemas.microsoft.com/office/drawing/2014/main" id="{4AAAD97D-A584-F979-C6F9-084A0E6B1984}"/>
              </a:ext>
            </a:extLst>
          </p:cNvPr>
          <p:cNvSpPr>
            <a:spLocks noGrp="1"/>
          </p:cNvSpPr>
          <p:nvPr>
            <p:ph type="sldNum" sz="quarter" idx="12"/>
          </p:nvPr>
        </p:nvSpPr>
        <p:spPr/>
        <p:txBody>
          <a:bodyPr/>
          <a:lstStyle/>
          <a:p>
            <a:fld id="{330EA680-D336-4FF7-8B7A-9848BB0A1C32}" type="slidenum">
              <a:rPr lang="en-US" smtClean="0"/>
              <a:t>26</a:t>
            </a:fld>
            <a:endParaRPr lang="en-US"/>
          </a:p>
        </p:txBody>
      </p:sp>
    </p:spTree>
    <p:extLst>
      <p:ext uri="{BB962C8B-B14F-4D97-AF65-F5344CB8AC3E}">
        <p14:creationId xmlns:p14="http://schemas.microsoft.com/office/powerpoint/2010/main" val="18873877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3F837A-13B4-908A-B9E8-626E35B375E1}"/>
              </a:ext>
            </a:extLst>
          </p:cNvPr>
          <p:cNvSpPr>
            <a:spLocks noGrp="1"/>
          </p:cNvSpPr>
          <p:nvPr>
            <p:ph idx="1"/>
          </p:nvPr>
        </p:nvSpPr>
        <p:spPr>
          <a:xfrm>
            <a:off x="838200" y="1430897"/>
            <a:ext cx="10984454" cy="4351338"/>
          </a:xfrm>
        </p:spPr>
        <p:txBody>
          <a:bodyPr vert="horz" lIns="91440" tIns="45720" rIns="91440" bIns="45720" rtlCol="0" anchor="t">
            <a:normAutofit/>
          </a:bodyPr>
          <a:lstStyle/>
          <a:p>
            <a:pPr algn="just">
              <a:lnSpc>
                <a:spcPct val="150000"/>
              </a:lnSpc>
              <a:buFont typeface="Wingdings" pitchFamily="2" charset="2"/>
              <a:buChar char="Ø"/>
            </a:pPr>
            <a:r>
              <a:rPr lang="en-US" sz="1800" dirty="0">
                <a:ea typeface="Tahoma" panose="020B0604030504040204" pitchFamily="34" charset="0"/>
                <a:cs typeface="Tahoma" panose="020B0604030504040204" pitchFamily="34" charset="0"/>
              </a:rPr>
              <a:t>Guo, S., Yu, J., Liu, X., Wang, C., &amp; Jiang, Q. (2019). A predicting model for properties of steel using the industrial big data based on machine learning. Computational Materials Science, 160, 95–104. </a:t>
            </a:r>
          </a:p>
          <a:p>
            <a:pPr algn="just">
              <a:lnSpc>
                <a:spcPct val="150000"/>
              </a:lnSpc>
              <a:buFont typeface="Wingdings" pitchFamily="2" charset="2"/>
              <a:buChar char="Ø"/>
            </a:pPr>
            <a:r>
              <a:rPr lang="en-US" sz="1800" dirty="0">
                <a:ea typeface="Tahoma" panose="020B0604030504040204" pitchFamily="34" charset="0"/>
                <a:cs typeface="Tahoma" panose="020B0604030504040204" pitchFamily="34" charset="0"/>
              </a:rPr>
              <a:t>⁠https://scikit-</a:t>
            </a:r>
            <a:r>
              <a:rPr lang="en-US" sz="1800" dirty="0" err="1">
                <a:ea typeface="Tahoma" panose="020B0604030504040204" pitchFamily="34" charset="0"/>
                <a:cs typeface="Tahoma" panose="020B0604030504040204" pitchFamily="34" charset="0"/>
              </a:rPr>
              <a:t>learn.org</a:t>
            </a:r>
            <a:r>
              <a:rPr lang="en-US" sz="1800" dirty="0">
                <a:ea typeface="Tahoma" panose="020B0604030504040204" pitchFamily="34" charset="0"/>
                <a:cs typeface="Tahoma" panose="020B0604030504040204" pitchFamily="34" charset="0"/>
              </a:rPr>
              <a:t>/stable/modules/generated/</a:t>
            </a:r>
            <a:r>
              <a:rPr lang="en-US" sz="1800" dirty="0" err="1">
                <a:ea typeface="Tahoma" panose="020B0604030504040204" pitchFamily="34" charset="0"/>
                <a:cs typeface="Tahoma" panose="020B0604030504040204" pitchFamily="34" charset="0"/>
              </a:rPr>
              <a:t>sklearn.linear_model.LinearRegression.html</a:t>
            </a:r>
            <a:endParaRPr lang="en-US" sz="1800" dirty="0">
              <a:ea typeface="Tahoma" panose="020B0604030504040204" pitchFamily="34" charset="0"/>
              <a:cs typeface="Tahoma" panose="020B0604030504040204" pitchFamily="34" charset="0"/>
            </a:endParaRPr>
          </a:p>
          <a:p>
            <a:pPr algn="just">
              <a:lnSpc>
                <a:spcPct val="150000"/>
              </a:lnSpc>
              <a:buFont typeface="Wingdings" pitchFamily="2" charset="2"/>
              <a:buChar char="Ø"/>
            </a:pPr>
            <a:r>
              <a:rPr lang="en-US" sz="1800" dirty="0">
                <a:ea typeface="Tahoma" panose="020B0604030504040204" pitchFamily="34" charset="0"/>
                <a:cs typeface="Tahoma" panose="020B0604030504040204" pitchFamily="34" charset="0"/>
              </a:rPr>
              <a:t>⁠Campbell, F. C. (2008). Elements of metallurgy and Engineering Alloys. ASM International.</a:t>
            </a:r>
            <a:endParaRPr lang="en-US" sz="1800" dirty="0">
              <a:cs typeface="Tahoma" panose="020B0604030504040204" pitchFamily="34" charset="0"/>
            </a:endParaRPr>
          </a:p>
        </p:txBody>
      </p:sp>
      <p:sp>
        <p:nvSpPr>
          <p:cNvPr id="4" name="Title 1">
            <a:extLst>
              <a:ext uri="{FF2B5EF4-FFF2-40B4-BE49-F238E27FC236}">
                <a16:creationId xmlns:a16="http://schemas.microsoft.com/office/drawing/2014/main" id="{545A3FAF-BEF0-4A1F-B1BF-ED0B1D937734}"/>
              </a:ext>
            </a:extLst>
          </p:cNvPr>
          <p:cNvSpPr txBox="1">
            <a:spLocks/>
          </p:cNvSpPr>
          <p:nvPr/>
        </p:nvSpPr>
        <p:spPr>
          <a:xfrm>
            <a:off x="1344705" y="131043"/>
            <a:ext cx="8670664" cy="774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Tahoma" panose="020B0604030504040204" pitchFamily="34" charset="0"/>
                <a:ea typeface="+mj-ea"/>
                <a:cs typeface="+mj-cs"/>
              </a:defRPr>
            </a:lvl1pPr>
          </a:lstStyle>
          <a:p>
            <a:r>
              <a:rPr lang="en-US" sz="3600" dirty="0">
                <a:solidFill>
                  <a:schemeClr val="bg2"/>
                </a:solidFill>
                <a:latin typeface="Verdana" panose="020B0604030504040204" pitchFamily="34" charset="0"/>
                <a:ea typeface="Verdana" panose="020B0604030504040204" pitchFamily="34" charset="0"/>
                <a:cs typeface="Verdana" panose="020B0604030504040204" pitchFamily="34" charset="0"/>
              </a:rPr>
              <a:t>References</a:t>
            </a:r>
          </a:p>
        </p:txBody>
      </p:sp>
      <p:sp>
        <p:nvSpPr>
          <p:cNvPr id="5" name="Slide Number Placeholder 4">
            <a:extLst>
              <a:ext uri="{FF2B5EF4-FFF2-40B4-BE49-F238E27FC236}">
                <a16:creationId xmlns:a16="http://schemas.microsoft.com/office/drawing/2014/main" id="{7EB6F1B2-FF49-0D33-F391-9CA0195A3FAB}"/>
              </a:ext>
            </a:extLst>
          </p:cNvPr>
          <p:cNvSpPr>
            <a:spLocks noGrp="1"/>
          </p:cNvSpPr>
          <p:nvPr>
            <p:ph type="sldNum" sz="quarter" idx="12"/>
          </p:nvPr>
        </p:nvSpPr>
        <p:spPr/>
        <p:txBody>
          <a:bodyPr/>
          <a:lstStyle/>
          <a:p>
            <a:fld id="{330EA680-D336-4FF7-8B7A-9848BB0A1C32}" type="slidenum">
              <a:rPr lang="en-US" smtClean="0"/>
              <a:t>27</a:t>
            </a:fld>
            <a:endParaRPr lang="en-US"/>
          </a:p>
        </p:txBody>
      </p:sp>
    </p:spTree>
    <p:extLst>
      <p:ext uri="{BB962C8B-B14F-4D97-AF65-F5344CB8AC3E}">
        <p14:creationId xmlns:p14="http://schemas.microsoft.com/office/powerpoint/2010/main" val="26611226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7919E4-748E-18E4-F1AE-21A12FAEE591}"/>
              </a:ext>
            </a:extLst>
          </p:cNvPr>
          <p:cNvSpPr>
            <a:spLocks noGrp="1"/>
          </p:cNvSpPr>
          <p:nvPr>
            <p:ph idx="1"/>
          </p:nvPr>
        </p:nvSpPr>
        <p:spPr>
          <a:xfrm>
            <a:off x="838200" y="3197225"/>
            <a:ext cx="10515600" cy="1171575"/>
          </a:xfrm>
        </p:spPr>
        <p:txBody>
          <a:bodyPr>
            <a:normAutofit/>
          </a:bodyPr>
          <a:lstStyle/>
          <a:p>
            <a:pPr marL="0" indent="0" algn="ctr">
              <a:buNone/>
            </a:pPr>
            <a:r>
              <a:rPr lang="en-US" sz="4000" b="1" dirty="0"/>
              <a:t>Additional Slides</a:t>
            </a:r>
          </a:p>
        </p:txBody>
      </p:sp>
      <p:sp>
        <p:nvSpPr>
          <p:cNvPr id="4" name="Slide Number Placeholder 3">
            <a:extLst>
              <a:ext uri="{FF2B5EF4-FFF2-40B4-BE49-F238E27FC236}">
                <a16:creationId xmlns:a16="http://schemas.microsoft.com/office/drawing/2014/main" id="{0C99A9E4-EA0D-3B40-364A-213179A6461A}"/>
              </a:ext>
            </a:extLst>
          </p:cNvPr>
          <p:cNvSpPr>
            <a:spLocks noGrp="1"/>
          </p:cNvSpPr>
          <p:nvPr>
            <p:ph type="sldNum" sz="quarter" idx="12"/>
          </p:nvPr>
        </p:nvSpPr>
        <p:spPr/>
        <p:txBody>
          <a:bodyPr/>
          <a:lstStyle/>
          <a:p>
            <a:fld id="{330EA680-D336-4FF7-8B7A-9848BB0A1C32}" type="slidenum">
              <a:rPr lang="en-US" smtClean="0"/>
              <a:t>28</a:t>
            </a:fld>
            <a:endParaRPr lang="en-US"/>
          </a:p>
        </p:txBody>
      </p:sp>
    </p:spTree>
    <p:extLst>
      <p:ext uri="{BB962C8B-B14F-4D97-AF65-F5344CB8AC3E}">
        <p14:creationId xmlns:p14="http://schemas.microsoft.com/office/powerpoint/2010/main" val="1164924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96DBE-FF39-ED6F-E4E5-0C34798582B4}"/>
              </a:ext>
            </a:extLst>
          </p:cNvPr>
          <p:cNvSpPr>
            <a:spLocks noGrp="1"/>
          </p:cNvSpPr>
          <p:nvPr>
            <p:ph type="title"/>
          </p:nvPr>
        </p:nvSpPr>
        <p:spPr>
          <a:xfrm>
            <a:off x="1452282" y="96819"/>
            <a:ext cx="8670664" cy="774550"/>
          </a:xfrm>
        </p:spPr>
        <p:txBody>
          <a:bodyPr>
            <a:normAutofit/>
          </a:bodyPr>
          <a:lstStyle/>
          <a:p>
            <a:r>
              <a:rPr lang="en-US" dirty="0">
                <a:solidFill>
                  <a:schemeClr val="bg1"/>
                </a:solidFill>
                <a:latin typeface="Verdana" panose="020B0604030504040204" pitchFamily="34" charset="0"/>
                <a:ea typeface="Verdana" panose="020B0604030504040204" pitchFamily="34" charset="0"/>
                <a:cs typeface="Verdana" panose="020B0604030504040204" pitchFamily="34" charset="0"/>
              </a:rPr>
              <a:t>Abstract</a:t>
            </a:r>
          </a:p>
        </p:txBody>
      </p:sp>
      <p:sp>
        <p:nvSpPr>
          <p:cNvPr id="3" name="Content Placeholder 2">
            <a:extLst>
              <a:ext uri="{FF2B5EF4-FFF2-40B4-BE49-F238E27FC236}">
                <a16:creationId xmlns:a16="http://schemas.microsoft.com/office/drawing/2014/main" id="{A01A261A-BD39-73E8-4575-914A31C6AF36}"/>
              </a:ext>
            </a:extLst>
          </p:cNvPr>
          <p:cNvSpPr>
            <a:spLocks noGrp="1"/>
          </p:cNvSpPr>
          <p:nvPr>
            <p:ph idx="1"/>
          </p:nvPr>
        </p:nvSpPr>
        <p:spPr>
          <a:xfrm>
            <a:off x="838200" y="1513654"/>
            <a:ext cx="10515600" cy="4351338"/>
          </a:xfrm>
        </p:spPr>
        <p:txBody>
          <a:bodyPr vert="horz" lIns="91440" tIns="45720" rIns="91440" bIns="45720" rtlCol="0" anchor="t">
            <a:normAutofit fontScale="92500" lnSpcReduction="20000"/>
          </a:bodyPr>
          <a:lstStyle/>
          <a:p>
            <a:pPr algn="just">
              <a:lnSpc>
                <a:spcPct val="150000"/>
              </a:lnSpc>
              <a:buNone/>
            </a:pPr>
            <a:r>
              <a:rPr lang="en-US" sz="900" dirty="0">
                <a:latin typeface="Tahoma" panose="020B0604030504040204" pitchFamily="34" charset="0"/>
                <a:ea typeface="Tahoma" panose="020B0604030504040204" pitchFamily="34" charset="0"/>
                <a:cs typeface="Tahoma" panose="020B0604030504040204" pitchFamily="34" charset="0"/>
              </a:rPr>
              <a:t>      </a:t>
            </a:r>
            <a:r>
              <a:rPr lang="en-US" sz="1800" dirty="0">
                <a:latin typeface="Tahoma" panose="020B0604030504040204" pitchFamily="34" charset="0"/>
                <a:ea typeface="Tahoma" panose="020B0604030504040204" pitchFamily="34" charset="0"/>
                <a:cs typeface="Tahoma" panose="020B0604030504040204" pitchFamily="34" charset="0"/>
              </a:rPr>
              <a:t>In this study, we explore the relationship between chemical compositions and mechanical properties specifically Tensile Strength(TS) of industrially produced steels using a comprehensive dataset. We apply various machine learning techniques such as Linear Regression, Random Forest, Support Vector Regression (SVR), K-Nearest </a:t>
            </a:r>
            <a:r>
              <a:rPr lang="en-US" sz="1800" dirty="0" err="1">
                <a:latin typeface="Tahoma" panose="020B0604030504040204" pitchFamily="34" charset="0"/>
                <a:ea typeface="Tahoma" panose="020B0604030504040204" pitchFamily="34" charset="0"/>
                <a:cs typeface="Tahoma" panose="020B0604030504040204" pitchFamily="34" charset="0"/>
              </a:rPr>
              <a:t>Neighbours</a:t>
            </a:r>
            <a:r>
              <a:rPr lang="en-US" sz="1800" dirty="0">
                <a:latin typeface="Tahoma" panose="020B0604030504040204" pitchFamily="34" charset="0"/>
                <a:ea typeface="Tahoma" panose="020B0604030504040204" pitchFamily="34" charset="0"/>
                <a:cs typeface="Tahoma" panose="020B0604030504040204" pitchFamily="34" charset="0"/>
              </a:rPr>
              <a:t> (KNN) regression to map the features to properties of steel. We evaluate model performance using Mean Absolute Error (MAE), Mean Square Error (MSE), and Root Mean Square Error (RMSE) with extensive hyperparameter tuning. Feature selection is utilized to identify the most influential chemical components impacting mechanical properties. Our findings elucidate the critical chemical composition of elements essential for required tensile, aiding in identifying brittleness and indicating the elastic stress a material can withstand. This research enhances the current understanding of materials science, providing insights into steel properties with practical implications for optimizing steel manufacturing processes and improving material performance. The use of advanced models and robust error analysis strengthens the applicability and reliability of our findings. </a:t>
            </a:r>
          </a:p>
          <a:p>
            <a:pPr marL="0" indent="0">
              <a:lnSpc>
                <a:spcPct val="150000"/>
              </a:lnSpc>
              <a:buNone/>
            </a:pPr>
            <a:endParaRPr lang="en-US" sz="1800"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a16="http://schemas.microsoft.com/office/drawing/2014/main" id="{FE11BD11-0D58-5EA0-6D19-EAE03DA6B8B7}"/>
              </a:ext>
            </a:extLst>
          </p:cNvPr>
          <p:cNvSpPr>
            <a:spLocks noGrp="1"/>
          </p:cNvSpPr>
          <p:nvPr>
            <p:ph type="sldNum" sz="quarter" idx="12"/>
          </p:nvPr>
        </p:nvSpPr>
        <p:spPr/>
        <p:txBody>
          <a:bodyPr/>
          <a:lstStyle/>
          <a:p>
            <a:fld id="{330EA680-D336-4FF7-8B7A-9848BB0A1C32}" type="slidenum">
              <a:rPr lang="en-US" smtClean="0"/>
              <a:t>29</a:t>
            </a:fld>
            <a:endParaRPr lang="en-US"/>
          </a:p>
        </p:txBody>
      </p:sp>
    </p:spTree>
    <p:extLst>
      <p:ext uri="{BB962C8B-B14F-4D97-AF65-F5344CB8AC3E}">
        <p14:creationId xmlns:p14="http://schemas.microsoft.com/office/powerpoint/2010/main" val="696905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49C51CB4-52AA-6FBF-F376-F02D2EBC4FE0}"/>
              </a:ext>
            </a:extLst>
          </p:cNvPr>
          <p:cNvSpPr>
            <a:spLocks noGrp="1"/>
          </p:cNvSpPr>
          <p:nvPr>
            <p:ph idx="1"/>
          </p:nvPr>
        </p:nvSpPr>
        <p:spPr>
          <a:xfrm>
            <a:off x="838200" y="1438349"/>
            <a:ext cx="10515600" cy="2839011"/>
          </a:xfrm>
        </p:spPr>
        <p:txBody>
          <a:bodyPr vert="horz" lIns="91440" tIns="45720" rIns="91440" bIns="45720" rtlCol="0" anchor="t">
            <a:normAutofit/>
          </a:bodyPr>
          <a:lstStyle/>
          <a:p>
            <a:pPr algn="just">
              <a:buFont typeface="Wingdings" pitchFamily="2" charset="2"/>
              <a:buChar char="Ø"/>
            </a:pPr>
            <a:r>
              <a:rPr lang="en-US" sz="1800" dirty="0">
                <a:ea typeface="Tahoma" panose="020B0604030504040204" pitchFamily="34" charset="0"/>
                <a:cs typeface="Tahoma" panose="020B0604030504040204" pitchFamily="34" charset="0"/>
              </a:rPr>
              <a:t>The dataset consists of 63,162 rows and 23 columns, representing various chemical elements and mechanical properties of steel. Additionally, the dataset includes mechanical properties like Yield Strength (YS), Tensile Strength (TS), and Elongation (EL).</a:t>
            </a:r>
            <a:endParaRPr lang="en-US" sz="1800" dirty="0">
              <a:cs typeface="Tahoma" panose="020B0604030504040204" pitchFamily="34" charset="0"/>
            </a:endParaRPr>
          </a:p>
          <a:p>
            <a:pPr algn="just">
              <a:buFont typeface="Wingdings" pitchFamily="2" charset="2"/>
              <a:buChar char="Ø"/>
            </a:pPr>
            <a:r>
              <a:rPr lang="en-US" sz="1800" dirty="0">
                <a:ea typeface="Tahoma" panose="020B0604030504040204" pitchFamily="34" charset="0"/>
                <a:cs typeface="Tahoma" panose="020B0604030504040204" pitchFamily="34" charset="0"/>
              </a:rPr>
              <a:t>The summary statistics reveal several important insights. Iron (Fe) has a mean of 99.818 with a very low standard deviation, indicating it is the primary component in all samples. In contrast, elements such as Sulfur (S), Copper (Cu), Nickel (Ni), and other alloying elements have much lower means and higher relative standard deviations, reflecting their role as alloying elements present in varying amounts. The mechanical properties, Yield Strength (YS) and Tensile Strength (TS), show substantial variability, with mean values of 365.8 and 455.8, respectively. Elongation (EL) ranges from 4.5 to 99, with a mean of 37.33, indicating a wide range of ductility in the samples.</a:t>
            </a:r>
            <a:endParaRPr lang="en-US" sz="1800" dirty="0">
              <a:cs typeface="Tahoma" panose="020B0604030504040204" pitchFamily="34" charset="0"/>
            </a:endParaRPr>
          </a:p>
        </p:txBody>
      </p:sp>
      <p:sp>
        <p:nvSpPr>
          <p:cNvPr id="3" name="Title 1">
            <a:extLst>
              <a:ext uri="{FF2B5EF4-FFF2-40B4-BE49-F238E27FC236}">
                <a16:creationId xmlns:a16="http://schemas.microsoft.com/office/drawing/2014/main" id="{A8AC863A-761D-55EF-BD23-EC7ACDAA8FED}"/>
              </a:ext>
            </a:extLst>
          </p:cNvPr>
          <p:cNvSpPr txBox="1">
            <a:spLocks/>
          </p:cNvSpPr>
          <p:nvPr/>
        </p:nvSpPr>
        <p:spPr>
          <a:xfrm>
            <a:off x="1355463" y="145228"/>
            <a:ext cx="8670664" cy="774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Tahoma" panose="020B0604030504040204" pitchFamily="34" charset="0"/>
                <a:ea typeface="+mj-ea"/>
                <a:cs typeface="+mj-cs"/>
              </a:defRPr>
            </a:lvl1pPr>
          </a:lstStyle>
          <a:p>
            <a:r>
              <a:rPr lang="en-US" sz="3600" dirty="0">
                <a:solidFill>
                  <a:schemeClr val="bg1"/>
                </a:solidFill>
                <a:latin typeface="Verdana" panose="020B0604030504040204" pitchFamily="34" charset="0"/>
                <a:ea typeface="Verdana" panose="020B0604030504040204" pitchFamily="34" charset="0"/>
                <a:cs typeface="Verdana" panose="020B0604030504040204" pitchFamily="34" charset="0"/>
              </a:rPr>
              <a:t>Dataset</a:t>
            </a:r>
          </a:p>
        </p:txBody>
      </p:sp>
      <p:pic>
        <p:nvPicPr>
          <p:cNvPr id="4" name="Picture 3" descr="A table with numbers and letters&#10;&#10;Description automatically generated with medium confidence">
            <a:extLst>
              <a:ext uri="{FF2B5EF4-FFF2-40B4-BE49-F238E27FC236}">
                <a16:creationId xmlns:a16="http://schemas.microsoft.com/office/drawing/2014/main" id="{BAD68456-6D75-F160-A4E0-39BCBAC7BD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4368196"/>
            <a:ext cx="7772400" cy="2102909"/>
          </a:xfrm>
          <a:prstGeom prst="rect">
            <a:avLst/>
          </a:prstGeom>
        </p:spPr>
      </p:pic>
      <p:sp>
        <p:nvSpPr>
          <p:cNvPr id="5" name="TextBox 4">
            <a:extLst>
              <a:ext uri="{FF2B5EF4-FFF2-40B4-BE49-F238E27FC236}">
                <a16:creationId xmlns:a16="http://schemas.microsoft.com/office/drawing/2014/main" id="{01663336-4F88-F7DE-BEF0-AAB70C1FFC2F}"/>
              </a:ext>
            </a:extLst>
          </p:cNvPr>
          <p:cNvSpPr txBox="1"/>
          <p:nvPr/>
        </p:nvSpPr>
        <p:spPr>
          <a:xfrm>
            <a:off x="143298" y="5161280"/>
            <a:ext cx="1389804" cy="369332"/>
          </a:xfrm>
          <a:prstGeom prst="rect">
            <a:avLst/>
          </a:prstGeom>
          <a:noFill/>
        </p:spPr>
        <p:txBody>
          <a:bodyPr wrap="none" rtlCol="0">
            <a:spAutoFit/>
          </a:bodyPr>
          <a:lstStyle/>
          <a:p>
            <a:r>
              <a:rPr lang="en-US" dirty="0"/>
              <a:t>63,162 rows</a:t>
            </a:r>
          </a:p>
        </p:txBody>
      </p:sp>
      <p:cxnSp>
        <p:nvCxnSpPr>
          <p:cNvPr id="8" name="Straight Arrow Connector 7">
            <a:extLst>
              <a:ext uri="{FF2B5EF4-FFF2-40B4-BE49-F238E27FC236}">
                <a16:creationId xmlns:a16="http://schemas.microsoft.com/office/drawing/2014/main" id="{C665F855-80C6-3266-549F-203DFA8999AB}"/>
              </a:ext>
            </a:extLst>
          </p:cNvPr>
          <p:cNvCxnSpPr>
            <a:stCxn id="5" idx="3"/>
          </p:cNvCxnSpPr>
          <p:nvPr/>
        </p:nvCxnSpPr>
        <p:spPr>
          <a:xfrm>
            <a:off x="1533102" y="5345946"/>
            <a:ext cx="34649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Left Brace 8">
            <a:extLst>
              <a:ext uri="{FF2B5EF4-FFF2-40B4-BE49-F238E27FC236}">
                <a16:creationId xmlns:a16="http://schemas.microsoft.com/office/drawing/2014/main" id="{AB2A0F97-685C-AF4E-85A8-6B3E3E7EA3F4}"/>
              </a:ext>
            </a:extLst>
          </p:cNvPr>
          <p:cNvSpPr/>
          <p:nvPr/>
        </p:nvSpPr>
        <p:spPr>
          <a:xfrm>
            <a:off x="2001520" y="4500880"/>
            <a:ext cx="81280" cy="1970225"/>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Slide Number Placeholder 9">
            <a:extLst>
              <a:ext uri="{FF2B5EF4-FFF2-40B4-BE49-F238E27FC236}">
                <a16:creationId xmlns:a16="http://schemas.microsoft.com/office/drawing/2014/main" id="{11551054-DAE2-8280-C389-31127D52DC04}"/>
              </a:ext>
            </a:extLst>
          </p:cNvPr>
          <p:cNvSpPr>
            <a:spLocks noGrp="1"/>
          </p:cNvSpPr>
          <p:nvPr>
            <p:ph type="sldNum" sz="quarter" idx="12"/>
          </p:nvPr>
        </p:nvSpPr>
        <p:spPr/>
        <p:txBody>
          <a:bodyPr/>
          <a:lstStyle/>
          <a:p>
            <a:fld id="{330EA680-D336-4FF7-8B7A-9848BB0A1C32}" type="slidenum">
              <a:rPr lang="en-US" smtClean="0"/>
              <a:t>3</a:t>
            </a:fld>
            <a:endParaRPr lang="en-US"/>
          </a:p>
        </p:txBody>
      </p:sp>
    </p:spTree>
    <p:extLst>
      <p:ext uri="{BB962C8B-B14F-4D97-AF65-F5344CB8AC3E}">
        <p14:creationId xmlns:p14="http://schemas.microsoft.com/office/powerpoint/2010/main" val="763040054"/>
      </p:ext>
    </p:extLst>
  </p:cSld>
  <p:clrMapOvr>
    <a:masterClrMapping/>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484D737-FFA4-7AB1-CEDF-3DB68FADED4F}"/>
              </a:ext>
            </a:extLst>
          </p:cNvPr>
          <p:cNvSpPr txBox="1">
            <a:spLocks/>
          </p:cNvSpPr>
          <p:nvPr/>
        </p:nvSpPr>
        <p:spPr>
          <a:xfrm>
            <a:off x="1290917" y="80683"/>
            <a:ext cx="8670664" cy="774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Tahoma" panose="020B0604030504040204" pitchFamily="34" charset="0"/>
                <a:ea typeface="+mj-ea"/>
                <a:cs typeface="+mj-cs"/>
              </a:defRPr>
            </a:lvl1pPr>
          </a:lstStyle>
          <a:p>
            <a:r>
              <a:rPr lang="en-US" sz="3600" dirty="0">
                <a:solidFill>
                  <a:schemeClr val="bg1"/>
                </a:solidFill>
                <a:latin typeface="Verdana" panose="020B0604030504040204" pitchFamily="34" charset="0"/>
                <a:ea typeface="Verdana" panose="020B0604030504040204" pitchFamily="34" charset="0"/>
                <a:cs typeface="Verdana" panose="020B0604030504040204" pitchFamily="34" charset="0"/>
              </a:rPr>
              <a:t>Feature Selection: Methods</a:t>
            </a:r>
          </a:p>
        </p:txBody>
      </p:sp>
      <p:graphicFrame>
        <p:nvGraphicFramePr>
          <p:cNvPr id="2" name="Diagram 1">
            <a:extLst>
              <a:ext uri="{FF2B5EF4-FFF2-40B4-BE49-F238E27FC236}">
                <a16:creationId xmlns:a16="http://schemas.microsoft.com/office/drawing/2014/main" id="{E3F44409-C80A-89F1-F55B-1EB019F83D73}"/>
              </a:ext>
            </a:extLst>
          </p:cNvPr>
          <p:cNvGraphicFramePr/>
          <p:nvPr>
            <p:extLst>
              <p:ext uri="{D42A27DB-BD31-4B8C-83A1-F6EECF244321}">
                <p14:modId xmlns:p14="http://schemas.microsoft.com/office/powerpoint/2010/main" val="2145996152"/>
              </p:ext>
            </p:extLst>
          </p:nvPr>
        </p:nvGraphicFramePr>
        <p:xfrm>
          <a:off x="5927464" y="1366720"/>
          <a:ext cx="6658984" cy="49265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0029E9E2-2792-18FA-77AC-68F7FA4FA133}"/>
              </a:ext>
            </a:extLst>
          </p:cNvPr>
          <p:cNvSpPr txBox="1"/>
          <p:nvPr/>
        </p:nvSpPr>
        <p:spPr>
          <a:xfrm>
            <a:off x="505609" y="1597677"/>
            <a:ext cx="5970494" cy="3908762"/>
          </a:xfrm>
          <a:prstGeom prst="rect">
            <a:avLst/>
          </a:prstGeom>
          <a:noFill/>
        </p:spPr>
        <p:txBody>
          <a:bodyPr wrap="square" rtlCol="0">
            <a:spAutoFit/>
          </a:bodyPr>
          <a:lstStyle/>
          <a:p>
            <a:pPr marL="285750" indent="-285750" algn="just">
              <a:lnSpc>
                <a:spcPct val="150000"/>
              </a:lnSpc>
              <a:buFont typeface="Wingdings" pitchFamily="2" charset="2"/>
              <a:buChar char="Ø"/>
            </a:pPr>
            <a:r>
              <a:rPr lang="en-US" sz="1600" dirty="0">
                <a:latin typeface="Tahoma" panose="020B0604030504040204" pitchFamily="34" charset="0"/>
                <a:ea typeface="Tahoma" panose="020B0604030504040204" pitchFamily="34" charset="0"/>
                <a:cs typeface="Tahoma" panose="020B0604030504040204" pitchFamily="34" charset="0"/>
              </a:rPr>
              <a:t>Selecting the subset of the relevant features for model construction</a:t>
            </a:r>
          </a:p>
          <a:p>
            <a:pPr marL="285750" indent="-285750" algn="just">
              <a:lnSpc>
                <a:spcPct val="150000"/>
              </a:lnSpc>
              <a:buFont typeface="Wingdings" pitchFamily="2" charset="2"/>
              <a:buChar char="Ø"/>
            </a:pPr>
            <a:r>
              <a:rPr lang="en-US" sz="1600" dirty="0">
                <a:latin typeface="Tahoma" panose="020B0604030504040204" pitchFamily="34" charset="0"/>
                <a:ea typeface="Tahoma" panose="020B0604030504040204" pitchFamily="34" charset="0"/>
                <a:cs typeface="Tahoma" panose="020B0604030504040204" pitchFamily="34" charset="0"/>
              </a:rPr>
              <a:t>Crucial step in preprocessing data in machine learning  and statistical modelling</a:t>
            </a:r>
          </a:p>
          <a:p>
            <a:pPr marL="285750" indent="-285750" algn="just">
              <a:lnSpc>
                <a:spcPct val="150000"/>
              </a:lnSpc>
              <a:buFont typeface="Wingdings" pitchFamily="2" charset="2"/>
              <a:buChar char="Ø"/>
            </a:pPr>
            <a:endParaRPr lang="en-US" sz="1600" dirty="0">
              <a:latin typeface="Tahoma" panose="020B0604030504040204" pitchFamily="34" charset="0"/>
              <a:ea typeface="Tahoma" panose="020B0604030504040204" pitchFamily="34" charset="0"/>
              <a:cs typeface="Tahoma" panose="020B0604030504040204" pitchFamily="34" charset="0"/>
            </a:endParaRPr>
          </a:p>
          <a:p>
            <a:pPr algn="just"/>
            <a:endParaRPr lang="en-US" sz="1600" dirty="0">
              <a:latin typeface="Tahoma" panose="020B0604030504040204" pitchFamily="34" charset="0"/>
              <a:ea typeface="Tahoma" panose="020B0604030504040204" pitchFamily="34" charset="0"/>
              <a:cs typeface="Tahoma" panose="020B0604030504040204" pitchFamily="34" charset="0"/>
            </a:endParaRPr>
          </a:p>
          <a:p>
            <a:pPr marL="342900" indent="-342900" algn="just">
              <a:buFont typeface="+mj-lt"/>
              <a:buAutoNum type="arabicPeriod"/>
            </a:pPr>
            <a:r>
              <a:rPr lang="en-US" sz="1600" b="1" dirty="0">
                <a:latin typeface="Tahoma" panose="020B0604030504040204" pitchFamily="34" charset="0"/>
                <a:ea typeface="Tahoma" panose="020B0604030504040204" pitchFamily="34" charset="0"/>
                <a:cs typeface="Tahoma" panose="020B0604030504040204" pitchFamily="34" charset="0"/>
              </a:rPr>
              <a:t>Improve model performance</a:t>
            </a:r>
            <a:r>
              <a:rPr lang="en-US" sz="1600" dirty="0">
                <a:latin typeface="Tahoma" panose="020B0604030504040204" pitchFamily="34" charset="0"/>
                <a:ea typeface="Tahoma" panose="020B0604030504040204" pitchFamily="34" charset="0"/>
                <a:cs typeface="Tahoma" panose="020B0604030504040204" pitchFamily="34" charset="0"/>
              </a:rPr>
              <a:t>: Removing redundant information can help the predictive performance of the model</a:t>
            </a:r>
          </a:p>
          <a:p>
            <a:pPr marL="342900" indent="-342900" algn="just">
              <a:buFont typeface="+mj-lt"/>
              <a:buAutoNum type="arabicPeriod"/>
            </a:pPr>
            <a:r>
              <a:rPr lang="en-US" sz="1600" b="1" dirty="0">
                <a:latin typeface="Tahoma" panose="020B0604030504040204" pitchFamily="34" charset="0"/>
                <a:ea typeface="Tahoma" panose="020B0604030504040204" pitchFamily="34" charset="0"/>
                <a:cs typeface="Tahoma" panose="020B0604030504040204" pitchFamily="34" charset="0"/>
              </a:rPr>
              <a:t>Removes over fitting</a:t>
            </a:r>
            <a:r>
              <a:rPr lang="en-US" sz="1600" dirty="0">
                <a:latin typeface="Tahoma" panose="020B0604030504040204" pitchFamily="34" charset="0"/>
                <a:ea typeface="Tahoma" panose="020B0604030504040204" pitchFamily="34" charset="0"/>
                <a:cs typeface="Tahoma" panose="020B0604030504040204" pitchFamily="34" charset="0"/>
              </a:rPr>
              <a:t>: Selecting important features – less likely to learn from the noise and generalizes the unseen data</a:t>
            </a:r>
          </a:p>
          <a:p>
            <a:pPr algn="just"/>
            <a:r>
              <a:rPr lang="en-US" sz="1600" dirty="0">
                <a:latin typeface="Tahoma" panose="020B0604030504040204" pitchFamily="34" charset="0"/>
                <a:ea typeface="Tahoma" panose="020B0604030504040204" pitchFamily="34" charset="0"/>
                <a:cs typeface="Tahoma" panose="020B0604030504040204" pitchFamily="34" charset="0"/>
              </a:rPr>
              <a:t> </a:t>
            </a:r>
          </a:p>
        </p:txBody>
      </p:sp>
      <p:sp>
        <p:nvSpPr>
          <p:cNvPr id="5" name="Slide Number Placeholder 4">
            <a:extLst>
              <a:ext uri="{FF2B5EF4-FFF2-40B4-BE49-F238E27FC236}">
                <a16:creationId xmlns:a16="http://schemas.microsoft.com/office/drawing/2014/main" id="{64C12CD7-D93F-9241-913A-EA086F5B8A05}"/>
              </a:ext>
            </a:extLst>
          </p:cNvPr>
          <p:cNvSpPr>
            <a:spLocks noGrp="1"/>
          </p:cNvSpPr>
          <p:nvPr>
            <p:ph type="sldNum" sz="quarter" idx="12"/>
          </p:nvPr>
        </p:nvSpPr>
        <p:spPr/>
        <p:txBody>
          <a:bodyPr/>
          <a:lstStyle/>
          <a:p>
            <a:fld id="{330EA680-D336-4FF7-8B7A-9848BB0A1C32}" type="slidenum">
              <a:rPr lang="en-US" smtClean="0"/>
              <a:t>4</a:t>
            </a:fld>
            <a:endParaRPr lang="en-US"/>
          </a:p>
        </p:txBody>
      </p:sp>
    </p:spTree>
    <p:extLst>
      <p:ext uri="{BB962C8B-B14F-4D97-AF65-F5344CB8AC3E}">
        <p14:creationId xmlns:p14="http://schemas.microsoft.com/office/powerpoint/2010/main" val="2220281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B78EF3-1A05-BFC3-29FF-682D7CCEE7E8}"/>
              </a:ext>
            </a:extLst>
          </p:cNvPr>
          <p:cNvSpPr>
            <a:spLocks noGrp="1"/>
          </p:cNvSpPr>
          <p:nvPr>
            <p:ph idx="1"/>
          </p:nvPr>
        </p:nvSpPr>
        <p:spPr>
          <a:xfrm>
            <a:off x="149244" y="1402079"/>
            <a:ext cx="6687249" cy="4257041"/>
          </a:xfrm>
        </p:spPr>
        <p:txBody>
          <a:bodyPr vert="horz" lIns="91440" tIns="45720" rIns="91440" bIns="45720" rtlCol="0" anchor="t">
            <a:normAutofit lnSpcReduction="10000"/>
          </a:bodyPr>
          <a:lstStyle/>
          <a:p>
            <a:pPr marL="0" indent="0">
              <a:lnSpc>
                <a:spcPct val="150000"/>
              </a:lnSpc>
              <a:buNone/>
            </a:pPr>
            <a:r>
              <a:rPr lang="en-US" sz="1800" dirty="0">
                <a:ea typeface="Tahoma" panose="020B0604030504040204" pitchFamily="34" charset="0"/>
                <a:cs typeface="Tahoma" panose="020B0604030504040204" pitchFamily="34" charset="0"/>
              </a:rPr>
              <a:t>It evaluates each feature individually to determine its relationship with the target:</a:t>
            </a:r>
          </a:p>
          <a:p>
            <a:pPr lvl="1" algn="just">
              <a:lnSpc>
                <a:spcPct val="150000"/>
              </a:lnSpc>
              <a:buFont typeface="Wingdings" pitchFamily="2" charset="2"/>
              <a:buChar char="Ø"/>
            </a:pPr>
            <a:r>
              <a:rPr lang="en-US" sz="1600" dirty="0">
                <a:ea typeface="Tahoma" panose="020B0604030504040204" pitchFamily="34" charset="0"/>
                <a:cs typeface="Tahoma" panose="020B0604030504040204" pitchFamily="34" charset="0"/>
              </a:rPr>
              <a:t>We used the </a:t>
            </a:r>
            <a:r>
              <a:rPr lang="en-US" sz="1600" dirty="0" err="1">
                <a:ea typeface="Tahoma" panose="020B0604030504040204" pitchFamily="34" charset="0"/>
                <a:cs typeface="Tahoma" panose="020B0604030504040204" pitchFamily="34" charset="0"/>
              </a:rPr>
              <a:t>SelectKBest</a:t>
            </a:r>
            <a:r>
              <a:rPr lang="en-US" sz="1600" dirty="0">
                <a:ea typeface="Tahoma" panose="020B0604030504040204" pitchFamily="34" charset="0"/>
                <a:cs typeface="Tahoma" panose="020B0604030504040204" pitchFamily="34" charset="0"/>
              </a:rPr>
              <a:t> method from </a:t>
            </a:r>
            <a:r>
              <a:rPr lang="en-US" sz="1600" dirty="0" err="1">
                <a:ea typeface="Tahoma" panose="020B0604030504040204" pitchFamily="34" charset="0"/>
                <a:cs typeface="Tahoma" panose="020B0604030504040204" pitchFamily="34" charset="0"/>
              </a:rPr>
              <a:t>sklearn</a:t>
            </a:r>
            <a:r>
              <a:rPr lang="en-US" sz="1600" dirty="0">
                <a:ea typeface="Tahoma" panose="020B0604030504040204" pitchFamily="34" charset="0"/>
                <a:cs typeface="Tahoma" panose="020B0604030504040204" pitchFamily="34" charset="0"/>
              </a:rPr>
              <a:t> feature selection to apply the ANOVA F-test, which compares the variance between chemical composition and tensile strength</a:t>
            </a:r>
            <a:endParaRPr lang="en-US" sz="1600" dirty="0">
              <a:cs typeface="Tahoma" panose="020B0604030504040204" pitchFamily="34" charset="0"/>
            </a:endParaRPr>
          </a:p>
          <a:p>
            <a:pPr lvl="1" algn="just">
              <a:lnSpc>
                <a:spcPct val="150000"/>
              </a:lnSpc>
              <a:buFont typeface="Wingdings" pitchFamily="2" charset="2"/>
              <a:buChar char="Ø"/>
            </a:pPr>
            <a:r>
              <a:rPr lang="en-US" sz="1600" dirty="0">
                <a:ea typeface="Tahoma" panose="020B0604030504040204" pitchFamily="34" charset="0"/>
                <a:cs typeface="Tahoma" panose="020B0604030504040204" pitchFamily="34" charset="0"/>
              </a:rPr>
              <a:t>Features were ranked based on their F-scores, and the results were visualized in Fig.2 to identify the most significant predictors</a:t>
            </a:r>
          </a:p>
          <a:p>
            <a:pPr lvl="1" algn="just">
              <a:lnSpc>
                <a:spcPct val="150000"/>
              </a:lnSpc>
              <a:buFont typeface="Wingdings" pitchFamily="2" charset="2"/>
              <a:buChar char="Ø"/>
            </a:pPr>
            <a:r>
              <a:rPr lang="en-US" sz="1600" dirty="0">
                <a:ea typeface="Tahoma" panose="020B0604030504040204" pitchFamily="34" charset="0"/>
                <a:cs typeface="Tahoma" panose="020B0604030504040204" pitchFamily="34" charset="0"/>
              </a:rPr>
              <a:t>S (Sulphur), Ca (Calcium), and Nb (Niobium) are the most significant predictors of tensile strength</a:t>
            </a:r>
          </a:p>
          <a:p>
            <a:pPr lvl="1" algn="just">
              <a:lnSpc>
                <a:spcPct val="150000"/>
              </a:lnSpc>
              <a:buFont typeface="Wingdings" pitchFamily="2" charset="2"/>
              <a:buChar char="Ø"/>
            </a:pPr>
            <a:r>
              <a:rPr lang="en-US" sz="1600" dirty="0">
                <a:ea typeface="Tahoma" panose="020B0604030504040204" pitchFamily="34" charset="0"/>
                <a:cs typeface="Tahoma" panose="020B0604030504040204" pitchFamily="34" charset="0"/>
              </a:rPr>
              <a:t>Elements like W (Tungsten) and Sb (Antimony) have much lower F-scores, indicating a lesser impact on tensile strength</a:t>
            </a:r>
            <a:endParaRPr lang="en-US" sz="1600" b="1" dirty="0"/>
          </a:p>
        </p:txBody>
      </p:sp>
      <p:grpSp>
        <p:nvGrpSpPr>
          <p:cNvPr id="23" name="Group 22">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0" name="Rectangle 9">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sp>
          <p:nvSpPr>
            <p:cNvPr id="24" name="Rectangle 23">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grpSp>
      <p:sp>
        <p:nvSpPr>
          <p:cNvPr id="5" name="TextBox 4">
            <a:extLst>
              <a:ext uri="{FF2B5EF4-FFF2-40B4-BE49-F238E27FC236}">
                <a16:creationId xmlns:a16="http://schemas.microsoft.com/office/drawing/2014/main" id="{3D0AD5F0-3A87-FBE8-AECD-F2CADA63B4FD}"/>
              </a:ext>
            </a:extLst>
          </p:cNvPr>
          <p:cNvSpPr txBox="1"/>
          <p:nvPr/>
        </p:nvSpPr>
        <p:spPr>
          <a:xfrm>
            <a:off x="6872250" y="5280150"/>
            <a:ext cx="516063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latin typeface="Tahoma" panose="020B0604030504040204" pitchFamily="34" charset="0"/>
              </a:rPr>
              <a:t>Fig.2 Feature Selection using ANOVA F-test</a:t>
            </a:r>
          </a:p>
        </p:txBody>
      </p:sp>
      <p:pic>
        <p:nvPicPr>
          <p:cNvPr id="1028" name="Picture 4">
            <a:extLst>
              <a:ext uri="{FF2B5EF4-FFF2-40B4-BE49-F238E27FC236}">
                <a16:creationId xmlns:a16="http://schemas.microsoft.com/office/drawing/2014/main" id="{2A2F791E-C479-EDEE-56DC-AECCB8C4BB1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509"/>
          <a:stretch/>
        </p:blipFill>
        <p:spPr bwMode="auto">
          <a:xfrm>
            <a:off x="6886466" y="1577850"/>
            <a:ext cx="5060686" cy="356391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D6307E9-2A9A-A711-0E1D-9D46B115F1FB}"/>
              </a:ext>
            </a:extLst>
          </p:cNvPr>
          <p:cNvSpPr txBox="1"/>
          <p:nvPr/>
        </p:nvSpPr>
        <p:spPr>
          <a:xfrm>
            <a:off x="6501468" y="310393"/>
            <a:ext cx="184731" cy="369332"/>
          </a:xfrm>
          <a:prstGeom prst="rect">
            <a:avLst/>
          </a:prstGeom>
          <a:noFill/>
        </p:spPr>
        <p:txBody>
          <a:bodyPr wrap="none" rtlCol="0">
            <a:spAutoFit/>
          </a:bodyPr>
          <a:lstStyle/>
          <a:p>
            <a:endParaRPr lang="en-US" dirty="0"/>
          </a:p>
        </p:txBody>
      </p:sp>
      <p:sp>
        <p:nvSpPr>
          <p:cNvPr id="2" name="Title 1">
            <a:extLst>
              <a:ext uri="{FF2B5EF4-FFF2-40B4-BE49-F238E27FC236}">
                <a16:creationId xmlns:a16="http://schemas.microsoft.com/office/drawing/2014/main" id="{4D7D4113-A712-61AC-2D72-E0FEB149A707}"/>
              </a:ext>
            </a:extLst>
          </p:cNvPr>
          <p:cNvSpPr txBox="1">
            <a:spLocks/>
          </p:cNvSpPr>
          <p:nvPr/>
        </p:nvSpPr>
        <p:spPr>
          <a:xfrm>
            <a:off x="1290916" y="80683"/>
            <a:ext cx="9004151" cy="774550"/>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b="0" i="0" kern="1200">
                <a:solidFill>
                  <a:schemeClr val="tx1"/>
                </a:solidFill>
                <a:latin typeface="Tahoma" panose="020B0604030504040204" pitchFamily="34" charset="0"/>
                <a:ea typeface="+mj-ea"/>
                <a:cs typeface="+mj-cs"/>
              </a:defRPr>
            </a:lvl1pPr>
          </a:lstStyle>
          <a:p>
            <a:r>
              <a:rPr lang="en-US" sz="3600" dirty="0">
                <a:solidFill>
                  <a:schemeClr val="bg2"/>
                </a:solidFill>
                <a:ea typeface="Tahoma" panose="020B0604030504040204" pitchFamily="34" charset="0"/>
                <a:cs typeface="Tahoma" panose="020B0604030504040204" pitchFamily="34" charset="0"/>
              </a:rPr>
              <a:t>1. Univariate Feature Selection (ANOVA F-test)</a:t>
            </a:r>
            <a:endParaRPr lang="en-US" sz="3600" dirty="0">
              <a:solidFill>
                <a:schemeClr val="bg2"/>
              </a:solidFill>
              <a:cs typeface="Tahoma" panose="020B0604030504040204" pitchFamily="34" charset="0"/>
            </a:endParaRPr>
          </a:p>
        </p:txBody>
      </p:sp>
      <p:sp>
        <p:nvSpPr>
          <p:cNvPr id="6" name="Slide Number Placeholder 5">
            <a:extLst>
              <a:ext uri="{FF2B5EF4-FFF2-40B4-BE49-F238E27FC236}">
                <a16:creationId xmlns:a16="http://schemas.microsoft.com/office/drawing/2014/main" id="{643ECB58-30A3-1138-F79E-B54C96AC8593}"/>
              </a:ext>
            </a:extLst>
          </p:cNvPr>
          <p:cNvSpPr>
            <a:spLocks noGrp="1"/>
          </p:cNvSpPr>
          <p:nvPr>
            <p:ph type="sldNum" sz="quarter" idx="12"/>
          </p:nvPr>
        </p:nvSpPr>
        <p:spPr/>
        <p:txBody>
          <a:bodyPr/>
          <a:lstStyle/>
          <a:p>
            <a:fld id="{330EA680-D336-4FF7-8B7A-9848BB0A1C32}" type="slidenum">
              <a:rPr lang="en-US" smtClean="0"/>
              <a:t>5</a:t>
            </a:fld>
            <a:endParaRPr lang="en-US"/>
          </a:p>
        </p:txBody>
      </p:sp>
    </p:spTree>
    <p:extLst>
      <p:ext uri="{BB962C8B-B14F-4D97-AF65-F5344CB8AC3E}">
        <p14:creationId xmlns:p14="http://schemas.microsoft.com/office/powerpoint/2010/main" val="8722681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B78EF3-1A05-BFC3-29FF-682D7CCEE7E8}"/>
              </a:ext>
            </a:extLst>
          </p:cNvPr>
          <p:cNvSpPr>
            <a:spLocks noGrp="1"/>
          </p:cNvSpPr>
          <p:nvPr>
            <p:ph idx="1"/>
          </p:nvPr>
        </p:nvSpPr>
        <p:spPr>
          <a:xfrm>
            <a:off x="116333" y="1239095"/>
            <a:ext cx="6961812" cy="4894035"/>
          </a:xfrm>
        </p:spPr>
        <p:txBody>
          <a:bodyPr vert="horz" lIns="91440" tIns="45720" rIns="91440" bIns="45720" rtlCol="0" anchor="t">
            <a:noAutofit/>
          </a:bodyPr>
          <a:lstStyle/>
          <a:p>
            <a:pPr algn="just">
              <a:buFont typeface="Wingdings" pitchFamily="2" charset="2"/>
              <a:buChar char="Ø"/>
            </a:pPr>
            <a:endParaRPr lang="en-US" sz="1600" dirty="0">
              <a:ea typeface="Tahoma" panose="020B0604030504040204" pitchFamily="34" charset="0"/>
              <a:cs typeface="Tahoma" panose="020B0604030504040204" pitchFamily="34" charset="0"/>
            </a:endParaRPr>
          </a:p>
          <a:p>
            <a:pPr algn="just">
              <a:buFont typeface="Wingdings" pitchFamily="2" charset="2"/>
              <a:buChar char="Ø"/>
            </a:pPr>
            <a:r>
              <a:rPr lang="en-US" sz="1600" dirty="0">
                <a:ea typeface="Tahoma" panose="020B0604030504040204" pitchFamily="34" charset="0"/>
                <a:cs typeface="Tahoma" panose="020B0604030504040204" pitchFamily="34" charset="0"/>
              </a:rPr>
              <a:t>To understand the relationships between different features in the dataset we calculated their pairwise correlations using Pearson Correlation function</a:t>
            </a:r>
          </a:p>
          <a:p>
            <a:pPr algn="just">
              <a:buFont typeface="Wingdings" pitchFamily="2" charset="2"/>
              <a:buChar char="Ø"/>
            </a:pPr>
            <a:r>
              <a:rPr lang="en-US" sz="1600" dirty="0">
                <a:ea typeface="Tahoma" panose="020B0604030504040204" pitchFamily="34" charset="0"/>
                <a:cs typeface="Tahoma" panose="020B0604030504040204" pitchFamily="34" charset="0"/>
              </a:rPr>
              <a:t>Fig.2 heatmap provides a visual representation where darker colors indicate stronger correlations (either positive or negative)</a:t>
            </a:r>
            <a:endParaRPr lang="en-US" sz="1600" dirty="0">
              <a:cs typeface="Tahoma" panose="020B0604030504040204" pitchFamily="34" charset="0"/>
            </a:endParaRPr>
          </a:p>
          <a:p>
            <a:pPr algn="just">
              <a:buFont typeface="Wingdings" pitchFamily="2" charset="2"/>
              <a:buChar char="Ø"/>
            </a:pPr>
            <a:r>
              <a:rPr lang="en-US" sz="1600" dirty="0">
                <a:ea typeface="Tahoma" panose="020B0604030504040204" pitchFamily="34" charset="0"/>
                <a:cs typeface="Tahoma" panose="020B0604030504040204" pitchFamily="34" charset="0"/>
              </a:rPr>
              <a:t>Features like Fe and Cr have a strong negative correlation (-0.96), indicating that as the concentration of Fe increases, the concentration of Cr decreases</a:t>
            </a:r>
          </a:p>
          <a:p>
            <a:pPr algn="just">
              <a:buFont typeface="Wingdings" pitchFamily="2" charset="2"/>
              <a:buChar char="Ø"/>
            </a:pPr>
            <a:r>
              <a:rPr lang="en-US" sz="1600" dirty="0">
                <a:ea typeface="Tahoma" panose="020B0604030504040204" pitchFamily="34" charset="0"/>
                <a:cs typeface="Tahoma" panose="020B0604030504040204" pitchFamily="34" charset="0"/>
              </a:rPr>
              <a:t>Similarly, S and Ca have a strong negative correlation (-0.86)</a:t>
            </a:r>
          </a:p>
          <a:p>
            <a:pPr algn="just">
              <a:buFont typeface="Wingdings" pitchFamily="2" charset="2"/>
              <a:buChar char="Ø"/>
            </a:pPr>
            <a:r>
              <a:rPr lang="en-US" sz="1600" dirty="0">
                <a:ea typeface="Tahoma" panose="020B0604030504040204" pitchFamily="34" charset="0"/>
                <a:cs typeface="Tahoma" panose="020B0604030504040204" pitchFamily="34" charset="0"/>
              </a:rPr>
              <a:t>Ti and Zr have a strong positive correlation (0.80), suggesting that these elements tend to increase together</a:t>
            </a:r>
            <a:endParaRPr lang="en-US" sz="1600" dirty="0">
              <a:cs typeface="Tahoma" panose="020B0604030504040204" pitchFamily="34" charset="0"/>
            </a:endParaRPr>
          </a:p>
          <a:p>
            <a:pPr algn="just">
              <a:buFont typeface="Wingdings" pitchFamily="2" charset="2"/>
              <a:buChar char="Ø"/>
            </a:pPr>
            <a:r>
              <a:rPr lang="en-US" sz="1600" dirty="0">
                <a:ea typeface="Tahoma" panose="020B0604030504040204" pitchFamily="34" charset="0"/>
                <a:cs typeface="Tahoma" panose="020B0604030504040204" pitchFamily="34" charset="0"/>
              </a:rPr>
              <a:t>Identifying highly correlated features allows for more informed decisions on feature selection and understanding multicollinearity, potentially improving model accuracy and stability</a:t>
            </a:r>
          </a:p>
          <a:p>
            <a:pPr algn="just">
              <a:buFont typeface="Wingdings" pitchFamily="2" charset="2"/>
              <a:buChar char="Ø"/>
            </a:pPr>
            <a:endParaRPr lang="en-US" sz="1600" dirty="0">
              <a:ea typeface="Tahoma" panose="020B0604030504040204" pitchFamily="34" charset="0"/>
              <a:cs typeface="Tahoma" panose="020B0604030504040204" pitchFamily="34" charset="0"/>
            </a:endParaRPr>
          </a:p>
          <a:p>
            <a:pPr algn="just">
              <a:buFont typeface="Wingdings" pitchFamily="2" charset="2"/>
              <a:buChar char="Ø"/>
            </a:pPr>
            <a:endParaRPr lang="en-US" sz="1600" dirty="0"/>
          </a:p>
        </p:txBody>
      </p:sp>
      <p:pic>
        <p:nvPicPr>
          <p:cNvPr id="4" name="Picture 3">
            <a:extLst>
              <a:ext uri="{FF2B5EF4-FFF2-40B4-BE49-F238E27FC236}">
                <a16:creationId xmlns:a16="http://schemas.microsoft.com/office/drawing/2014/main" id="{9D973E7D-AC26-CEF1-6216-CCD081BC8C52}"/>
              </a:ext>
            </a:extLst>
          </p:cNvPr>
          <p:cNvPicPr>
            <a:picLocks noChangeAspect="1"/>
          </p:cNvPicPr>
          <p:nvPr/>
        </p:nvPicPr>
        <p:blipFill>
          <a:blip r:embed="rId3"/>
          <a:stretch>
            <a:fillRect/>
          </a:stretch>
        </p:blipFill>
        <p:spPr>
          <a:xfrm>
            <a:off x="7195830" y="1459722"/>
            <a:ext cx="4637438" cy="4106238"/>
          </a:xfrm>
          <a:prstGeom prst="rect">
            <a:avLst/>
          </a:prstGeom>
        </p:spPr>
      </p:pic>
      <p:grpSp>
        <p:nvGrpSpPr>
          <p:cNvPr id="9" name="Group 8">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0" name="Rectangle 9">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sp>
          <p:nvSpPr>
            <p:cNvPr id="11" name="Rectangle 10">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grpSp>
      <p:sp>
        <p:nvSpPr>
          <p:cNvPr id="5" name="TextBox 4">
            <a:extLst>
              <a:ext uri="{FF2B5EF4-FFF2-40B4-BE49-F238E27FC236}">
                <a16:creationId xmlns:a16="http://schemas.microsoft.com/office/drawing/2014/main" id="{FB48DB36-3D05-BBBD-1439-DA91ABD7EA09}"/>
              </a:ext>
            </a:extLst>
          </p:cNvPr>
          <p:cNvSpPr txBox="1"/>
          <p:nvPr/>
        </p:nvSpPr>
        <p:spPr>
          <a:xfrm>
            <a:off x="6578208" y="5979242"/>
            <a:ext cx="537274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cs typeface="Tahoma" panose="020B0604030504040204" pitchFamily="34" charset="0"/>
              </a:rPr>
              <a:t>                Fig.3 Heatmap visualizing Correlation Matrix </a:t>
            </a:r>
          </a:p>
        </p:txBody>
      </p:sp>
      <p:sp>
        <p:nvSpPr>
          <p:cNvPr id="2" name="Title 1">
            <a:extLst>
              <a:ext uri="{FF2B5EF4-FFF2-40B4-BE49-F238E27FC236}">
                <a16:creationId xmlns:a16="http://schemas.microsoft.com/office/drawing/2014/main" id="{98B08E6C-211E-4EA0-BEE3-B3626FD3A98B}"/>
              </a:ext>
            </a:extLst>
          </p:cNvPr>
          <p:cNvSpPr txBox="1">
            <a:spLocks/>
          </p:cNvSpPr>
          <p:nvPr/>
        </p:nvSpPr>
        <p:spPr>
          <a:xfrm>
            <a:off x="1000462" y="80683"/>
            <a:ext cx="9294606" cy="774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Tahoma" panose="020B0604030504040204" pitchFamily="34" charset="0"/>
                <a:ea typeface="+mj-ea"/>
                <a:cs typeface="+mj-cs"/>
              </a:defRPr>
            </a:lvl1pPr>
          </a:lstStyle>
          <a:p>
            <a:r>
              <a:rPr lang="en-US" sz="3600" dirty="0">
                <a:solidFill>
                  <a:schemeClr val="bg2"/>
                </a:solidFill>
                <a:latin typeface="Verdana" panose="020B0604030504040204" pitchFamily="34" charset="0"/>
                <a:ea typeface="Verdana" panose="020B0604030504040204" pitchFamily="34" charset="0"/>
                <a:cs typeface="Verdana" panose="020B0604030504040204" pitchFamily="34" charset="0"/>
              </a:rPr>
              <a:t>2. Pearson Correlation Coefficient</a:t>
            </a:r>
          </a:p>
        </p:txBody>
      </p:sp>
      <p:sp>
        <p:nvSpPr>
          <p:cNvPr id="6" name="Slide Number Placeholder 5">
            <a:extLst>
              <a:ext uri="{FF2B5EF4-FFF2-40B4-BE49-F238E27FC236}">
                <a16:creationId xmlns:a16="http://schemas.microsoft.com/office/drawing/2014/main" id="{7E64BE33-DB33-D230-F886-2821B04C743D}"/>
              </a:ext>
            </a:extLst>
          </p:cNvPr>
          <p:cNvSpPr>
            <a:spLocks noGrp="1"/>
          </p:cNvSpPr>
          <p:nvPr>
            <p:ph type="sldNum" sz="quarter" idx="12"/>
          </p:nvPr>
        </p:nvSpPr>
        <p:spPr/>
        <p:txBody>
          <a:bodyPr/>
          <a:lstStyle/>
          <a:p>
            <a:fld id="{330EA680-D336-4FF7-8B7A-9848BB0A1C32}" type="slidenum">
              <a:rPr lang="en-US" smtClean="0"/>
              <a:t>6</a:t>
            </a:fld>
            <a:endParaRPr lang="en-US"/>
          </a:p>
        </p:txBody>
      </p:sp>
    </p:spTree>
    <p:extLst>
      <p:ext uri="{BB962C8B-B14F-4D97-AF65-F5344CB8AC3E}">
        <p14:creationId xmlns:p14="http://schemas.microsoft.com/office/powerpoint/2010/main" val="2096794610"/>
      </p:ext>
    </p:extLst>
  </p:cSld>
  <p:clrMapOvr>
    <a:masterClrMapping/>
  </p:clrMapOvr>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B78EF3-1A05-BFC3-29FF-682D7CCEE7E8}"/>
              </a:ext>
            </a:extLst>
          </p:cNvPr>
          <p:cNvSpPr>
            <a:spLocks noGrp="1"/>
          </p:cNvSpPr>
          <p:nvPr>
            <p:ph idx="1"/>
          </p:nvPr>
        </p:nvSpPr>
        <p:spPr>
          <a:xfrm>
            <a:off x="232476" y="1239175"/>
            <a:ext cx="6989382" cy="5366020"/>
          </a:xfrm>
        </p:spPr>
        <p:txBody>
          <a:bodyPr vert="horz" lIns="91440" tIns="45720" rIns="91440" bIns="45720" rtlCol="0" anchor="t">
            <a:noAutofit/>
          </a:bodyPr>
          <a:lstStyle/>
          <a:p>
            <a:pPr marL="0" indent="0" algn="just">
              <a:buNone/>
            </a:pPr>
            <a:r>
              <a:rPr lang="en-US" sz="1600" dirty="0">
                <a:ea typeface="Tahoma" panose="020B0604030504040204" pitchFamily="34" charset="0"/>
                <a:cs typeface="Tahoma" panose="020B0604030504040204" pitchFamily="34" charset="0"/>
              </a:rPr>
              <a:t>Measures the dependency between two variables. It quantifies how much information about one variable can be obtained by knowing the other variable.</a:t>
            </a:r>
          </a:p>
          <a:p>
            <a:pPr algn="just"/>
            <a:r>
              <a:rPr lang="en-US" sz="1600" dirty="0">
                <a:ea typeface="Tahoma" panose="020B0604030504040204" pitchFamily="34" charset="0"/>
                <a:cs typeface="Tahoma" panose="020B0604030504040204" pitchFamily="34" charset="0"/>
              </a:rPr>
              <a:t>MI can detect non-linear dependencies between features and the target variable, which traditional linear correlation methods might miss.</a:t>
            </a:r>
            <a:endParaRPr lang="en-US" sz="1600" dirty="0">
              <a:cs typeface="Tahoma" panose="020B0604030504040204" pitchFamily="34" charset="0"/>
            </a:endParaRPr>
          </a:p>
          <a:p>
            <a:pPr algn="just"/>
            <a:r>
              <a:rPr lang="en-US" sz="1600" dirty="0">
                <a:cs typeface="Tahoma" panose="020B0604030504040204" pitchFamily="34" charset="0"/>
              </a:rPr>
              <a:t>We used </a:t>
            </a:r>
            <a:r>
              <a:rPr lang="en-US" sz="1600" dirty="0">
                <a:ea typeface="Tahoma" panose="020B0604030504040204" pitchFamily="34" charset="0"/>
                <a:cs typeface="Tahoma" panose="020B0604030504040204" pitchFamily="34" charset="0"/>
              </a:rPr>
              <a:t> </a:t>
            </a:r>
            <a:r>
              <a:rPr lang="en-US" sz="1600" dirty="0" err="1">
                <a:ea typeface="Tahoma" panose="020B0604030504040204" pitchFamily="34" charset="0"/>
                <a:cs typeface="Tahoma" panose="020B0604030504040204" pitchFamily="34" charset="0"/>
              </a:rPr>
              <a:t>SelectKBest</a:t>
            </a:r>
            <a:r>
              <a:rPr lang="en-US" sz="1600" dirty="0">
                <a:ea typeface="Tahoma" panose="020B0604030504040204" pitchFamily="34" charset="0"/>
                <a:cs typeface="Tahoma" panose="020B0604030504040204" pitchFamily="34" charset="0"/>
              </a:rPr>
              <a:t> with </a:t>
            </a:r>
            <a:r>
              <a:rPr lang="en-US" sz="1600" dirty="0" err="1">
                <a:ea typeface="Tahoma" panose="020B0604030504040204" pitchFamily="34" charset="0"/>
                <a:cs typeface="Tahoma" panose="020B0604030504040204" pitchFamily="34" charset="0"/>
              </a:rPr>
              <a:t>mutual_info_regression</a:t>
            </a:r>
            <a:r>
              <a:rPr lang="en-US" sz="1600" dirty="0">
                <a:ea typeface="Tahoma" panose="020B0604030504040204" pitchFamily="34" charset="0"/>
                <a:cs typeface="Tahoma" panose="020B0604030504040204" pitchFamily="34" charset="0"/>
              </a:rPr>
              <a:t> as the scoring function to evaluate the relevance of each feature.</a:t>
            </a:r>
          </a:p>
          <a:p>
            <a:pPr algn="just"/>
            <a:r>
              <a:rPr lang="en-US" sz="1600" dirty="0">
                <a:ea typeface="Tahoma" panose="020B0604030504040204" pitchFamily="34" charset="0"/>
                <a:cs typeface="Tahoma" panose="020B0604030504040204" pitchFamily="34" charset="0"/>
              </a:rPr>
              <a:t>Top Features:</a:t>
            </a:r>
          </a:p>
          <a:p>
            <a:pPr marL="0" indent="0" algn="just">
              <a:buNone/>
            </a:pPr>
            <a:r>
              <a:rPr lang="en-US" sz="1600" dirty="0">
                <a:ea typeface="Tahoma" panose="020B0604030504040204" pitchFamily="34" charset="0"/>
                <a:cs typeface="Tahoma" panose="020B0604030504040204" pitchFamily="34" charset="0"/>
              </a:rPr>
              <a:t>Ti (Titanium): Highest MI score (0.84), indicating it has the most significant impact on Tensile Strength.</a:t>
            </a:r>
            <a:endParaRPr lang="en-US" sz="1600" dirty="0">
              <a:cs typeface="Tahoma" panose="020B0604030504040204" pitchFamily="34" charset="0"/>
            </a:endParaRPr>
          </a:p>
          <a:p>
            <a:pPr marL="0" indent="0" algn="just">
              <a:buNone/>
            </a:pPr>
            <a:r>
              <a:rPr lang="en-US" sz="1600" dirty="0">
                <a:ea typeface="Tahoma" panose="020B0604030504040204" pitchFamily="34" charset="0"/>
                <a:cs typeface="Tahoma" panose="020B0604030504040204" pitchFamily="34" charset="0"/>
              </a:rPr>
              <a:t>Fe (Iron): Second highest MI score (0.61), suggesting a strong relationship with the target variable.</a:t>
            </a:r>
            <a:endParaRPr lang="en-US" sz="1600" dirty="0">
              <a:cs typeface="Tahoma" panose="020B0604030504040204" pitchFamily="34" charset="0"/>
            </a:endParaRPr>
          </a:p>
          <a:p>
            <a:pPr marL="0" indent="0" algn="just">
              <a:buNone/>
            </a:pPr>
            <a:r>
              <a:rPr lang="en-US" sz="1600" dirty="0">
                <a:ea typeface="Tahoma" panose="020B0604030504040204" pitchFamily="34" charset="0"/>
                <a:cs typeface="Tahoma" panose="020B0604030504040204" pitchFamily="34" charset="0"/>
              </a:rPr>
              <a:t>Nb (Niobium): Also shows a high MI score (0.51), indicating its importance.</a:t>
            </a:r>
            <a:endParaRPr lang="en-US" sz="1600" dirty="0">
              <a:cs typeface="Tahoma" panose="020B0604030504040204" pitchFamily="34" charset="0"/>
            </a:endParaRPr>
          </a:p>
          <a:p>
            <a:pPr algn="just"/>
            <a:r>
              <a:rPr lang="en-US" sz="1600" dirty="0">
                <a:ea typeface="Tahoma" panose="020B0604030504040204" pitchFamily="34" charset="0"/>
                <a:cs typeface="Tahoma" panose="020B0604030504040204" pitchFamily="34" charset="0"/>
              </a:rPr>
              <a:t>Less Influential Features:</a:t>
            </a:r>
            <a:endParaRPr lang="en-US" sz="1600" dirty="0">
              <a:cs typeface="Tahoma" panose="020B0604030504040204" pitchFamily="34" charset="0"/>
            </a:endParaRPr>
          </a:p>
          <a:p>
            <a:pPr marL="0" indent="0" algn="just">
              <a:buNone/>
            </a:pPr>
            <a:r>
              <a:rPr lang="en-US" sz="1600" dirty="0">
                <a:ea typeface="Tahoma" panose="020B0604030504040204" pitchFamily="34" charset="0"/>
                <a:cs typeface="Tahoma" panose="020B0604030504040204" pitchFamily="34" charset="0"/>
              </a:rPr>
              <a:t>Sn (Tin): Low MI score (0.07), suggesting it has a minimal impact on the target variable.</a:t>
            </a:r>
            <a:endParaRPr lang="en-US" sz="1600" dirty="0">
              <a:cs typeface="Tahoma" panose="020B0604030504040204" pitchFamily="34" charset="0"/>
            </a:endParaRPr>
          </a:p>
          <a:p>
            <a:pPr marL="0" indent="0" algn="just">
              <a:buNone/>
            </a:pPr>
            <a:r>
              <a:rPr lang="en-US" sz="1600" dirty="0">
                <a:ea typeface="Tahoma" panose="020B0604030504040204" pitchFamily="34" charset="0"/>
                <a:cs typeface="Tahoma" panose="020B0604030504040204" pitchFamily="34" charset="0"/>
              </a:rPr>
              <a:t>W (Tungsten): MI score of 0, indicating no dependency with the target variable.</a:t>
            </a:r>
            <a:endParaRPr lang="en-US" sz="1600" dirty="0">
              <a:cs typeface="Tahoma" panose="020B0604030504040204" pitchFamily="34" charset="0"/>
            </a:endParaRPr>
          </a:p>
          <a:p>
            <a:pPr algn="just"/>
            <a:endParaRPr lang="en-US" sz="400" dirty="0">
              <a:ea typeface="Tahoma" panose="020B0604030504040204" pitchFamily="34" charset="0"/>
              <a:cs typeface="Tahoma" panose="020B0604030504040204" pitchFamily="34" charset="0"/>
            </a:endParaRPr>
          </a:p>
        </p:txBody>
      </p:sp>
      <p:grpSp>
        <p:nvGrpSpPr>
          <p:cNvPr id="9" name="Group 8">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0" name="Rectangle 9">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sp>
          <p:nvSpPr>
            <p:cNvPr id="11" name="Rectangle 10">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grpSp>
      <p:sp>
        <p:nvSpPr>
          <p:cNvPr id="2" name="TextBox 1">
            <a:extLst>
              <a:ext uri="{FF2B5EF4-FFF2-40B4-BE49-F238E27FC236}">
                <a16:creationId xmlns:a16="http://schemas.microsoft.com/office/drawing/2014/main" id="{64556D9B-0345-6BD0-9A00-F936EA6331CD}"/>
              </a:ext>
            </a:extLst>
          </p:cNvPr>
          <p:cNvSpPr txBox="1"/>
          <p:nvPr/>
        </p:nvSpPr>
        <p:spPr>
          <a:xfrm>
            <a:off x="7310033" y="5695626"/>
            <a:ext cx="464949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rPr>
              <a:t>  Fig.4 Feature Scores using Mutual Information </a:t>
            </a:r>
          </a:p>
        </p:txBody>
      </p:sp>
      <p:pic>
        <p:nvPicPr>
          <p:cNvPr id="2052" name="Picture 4">
            <a:extLst>
              <a:ext uri="{FF2B5EF4-FFF2-40B4-BE49-F238E27FC236}">
                <a16:creationId xmlns:a16="http://schemas.microsoft.com/office/drawing/2014/main" id="{60653563-71FC-444F-3C9B-59CD67EB95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0886" y="1856509"/>
            <a:ext cx="4721864" cy="3839117"/>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B1F570D0-1120-6794-FF4C-D201431686A1}"/>
              </a:ext>
            </a:extLst>
          </p:cNvPr>
          <p:cNvSpPr txBox="1">
            <a:spLocks/>
          </p:cNvSpPr>
          <p:nvPr/>
        </p:nvSpPr>
        <p:spPr>
          <a:xfrm>
            <a:off x="1000462" y="80683"/>
            <a:ext cx="9294606" cy="7745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Tahoma" panose="020B0604030504040204" pitchFamily="34" charset="0"/>
                <a:ea typeface="+mj-ea"/>
                <a:cs typeface="+mj-cs"/>
              </a:defRPr>
            </a:lvl1pPr>
          </a:lstStyle>
          <a:p>
            <a:r>
              <a:rPr lang="en-US" sz="3600" dirty="0">
                <a:solidFill>
                  <a:schemeClr val="bg2"/>
                </a:solidFill>
                <a:latin typeface="Verdana" panose="020B0604030504040204" pitchFamily="34" charset="0"/>
                <a:ea typeface="Verdana" panose="020B0604030504040204" pitchFamily="34" charset="0"/>
                <a:cs typeface="Verdana" panose="020B0604030504040204" pitchFamily="34" charset="0"/>
              </a:rPr>
              <a:t>3. Mutual Information</a:t>
            </a:r>
          </a:p>
        </p:txBody>
      </p:sp>
      <p:sp>
        <p:nvSpPr>
          <p:cNvPr id="5" name="Slide Number Placeholder 4">
            <a:extLst>
              <a:ext uri="{FF2B5EF4-FFF2-40B4-BE49-F238E27FC236}">
                <a16:creationId xmlns:a16="http://schemas.microsoft.com/office/drawing/2014/main" id="{26465086-00DC-77FF-6E6B-0C11FFDF0C3A}"/>
              </a:ext>
            </a:extLst>
          </p:cNvPr>
          <p:cNvSpPr>
            <a:spLocks noGrp="1"/>
          </p:cNvSpPr>
          <p:nvPr>
            <p:ph type="sldNum" sz="quarter" idx="12"/>
          </p:nvPr>
        </p:nvSpPr>
        <p:spPr/>
        <p:txBody>
          <a:bodyPr/>
          <a:lstStyle/>
          <a:p>
            <a:fld id="{330EA680-D336-4FF7-8B7A-9848BB0A1C32}" type="slidenum">
              <a:rPr lang="en-US" smtClean="0"/>
              <a:t>7</a:t>
            </a:fld>
            <a:endParaRPr lang="en-US"/>
          </a:p>
        </p:txBody>
      </p:sp>
    </p:spTree>
    <p:extLst>
      <p:ext uri="{BB962C8B-B14F-4D97-AF65-F5344CB8AC3E}">
        <p14:creationId xmlns:p14="http://schemas.microsoft.com/office/powerpoint/2010/main" val="3308741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763C3B-F347-C3D1-3671-08AF11C2B4E3}"/>
              </a:ext>
            </a:extLst>
          </p:cNvPr>
          <p:cNvSpPr>
            <a:spLocks noGrp="1"/>
          </p:cNvSpPr>
          <p:nvPr>
            <p:ph idx="1"/>
          </p:nvPr>
        </p:nvSpPr>
        <p:spPr>
          <a:xfrm>
            <a:off x="1045705" y="261184"/>
            <a:ext cx="9327656" cy="513584"/>
          </a:xfrm>
        </p:spPr>
        <p:txBody>
          <a:bodyPr vert="horz" lIns="91440" tIns="45720" rIns="91440" bIns="45720" rtlCol="0" anchor="t">
            <a:normAutofit/>
          </a:bodyPr>
          <a:lstStyle/>
          <a:p>
            <a:pPr marL="0" indent="0">
              <a:buNone/>
            </a:pPr>
            <a:r>
              <a:rPr lang="en-US" sz="2400" dirty="0">
                <a:solidFill>
                  <a:schemeClr val="bg2"/>
                </a:solidFill>
                <a:ea typeface="Tahoma" panose="020B0604030504040204" pitchFamily="34" charset="0"/>
                <a:cs typeface="Tahoma" panose="020B0604030504040204" pitchFamily="34" charset="0"/>
              </a:rPr>
              <a:t>Comparison: Mutual Information Scores and Correlation Coefficients</a:t>
            </a:r>
            <a:endParaRPr lang="en-US" sz="2400" dirty="0">
              <a:solidFill>
                <a:schemeClr val="bg2"/>
              </a:solidFill>
              <a:cs typeface="Tahoma" panose="020B0604030504040204" pitchFamily="34" charset="0"/>
            </a:endParaRPr>
          </a:p>
        </p:txBody>
      </p:sp>
      <p:sp>
        <p:nvSpPr>
          <p:cNvPr id="7" name="TextBox 6">
            <a:extLst>
              <a:ext uri="{FF2B5EF4-FFF2-40B4-BE49-F238E27FC236}">
                <a16:creationId xmlns:a16="http://schemas.microsoft.com/office/drawing/2014/main" id="{4DC70136-E193-1F64-656B-D753DEABD214}"/>
              </a:ext>
            </a:extLst>
          </p:cNvPr>
          <p:cNvSpPr txBox="1"/>
          <p:nvPr/>
        </p:nvSpPr>
        <p:spPr>
          <a:xfrm>
            <a:off x="109778" y="4029560"/>
            <a:ext cx="11765796"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latin typeface="Tahoma" panose="020B0604030504040204" pitchFamily="34" charset="0"/>
                <a:ea typeface="Tahoma" panose="020B0604030504040204" pitchFamily="34" charset="0"/>
                <a:cs typeface="Tahoma" panose="020B0604030504040204" pitchFamily="34" charset="0"/>
              </a:rPr>
              <a:t>Key Insights:</a:t>
            </a:r>
            <a:endParaRPr lang="en-US" dirty="0">
              <a:latin typeface="Tahoma" panose="020B0604030504040204" pitchFamily="34" charset="0"/>
              <a:cs typeface="Tahoma" panose="020B0604030504040204" pitchFamily="34" charset="0"/>
            </a:endParaRPr>
          </a:p>
          <a:p>
            <a:pPr marL="285750" indent="-285750" algn="just">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Ti (Titanium):</a:t>
            </a:r>
            <a:endParaRPr lang="en-US" dirty="0">
              <a:latin typeface="Tahoma" panose="020B0604030504040204" pitchFamily="34" charset="0"/>
              <a:cs typeface="Tahoma" panose="020B0604030504040204" pitchFamily="34" charset="0"/>
            </a:endParaRPr>
          </a:p>
          <a:p>
            <a:pPr marL="742950" lvl="1" indent="-285750" algn="just">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High mutual information score (0.84) and moderate positive correlation (0.63), indicating it is both informative and positively correlated with TS.</a:t>
            </a:r>
            <a:endParaRPr lang="en-US" dirty="0">
              <a:latin typeface="Tahoma" panose="020B0604030504040204" pitchFamily="34" charset="0"/>
              <a:cs typeface="Tahoma" panose="020B0604030504040204" pitchFamily="34" charset="0"/>
            </a:endParaRPr>
          </a:p>
          <a:p>
            <a:pPr marL="285750" indent="-285750" algn="just">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Fe (Iron):</a:t>
            </a:r>
            <a:endParaRPr lang="en-US" dirty="0">
              <a:latin typeface="Tahoma" panose="020B0604030504040204" pitchFamily="34" charset="0"/>
              <a:cs typeface="Tahoma" panose="020B0604030504040204" pitchFamily="34" charset="0"/>
            </a:endParaRPr>
          </a:p>
          <a:p>
            <a:pPr marL="742950" lvl="1" indent="-285750" algn="just">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High mutual information score (0.61) and negative correlation (-0.49), indicating it is informative but inversely related to TS.</a:t>
            </a:r>
            <a:endParaRPr lang="en-US" dirty="0">
              <a:latin typeface="Tahoma" panose="020B0604030504040204" pitchFamily="34" charset="0"/>
              <a:cs typeface="Tahoma" panose="020B0604030504040204" pitchFamily="34" charset="0"/>
            </a:endParaRPr>
          </a:p>
          <a:p>
            <a:pPr marL="285750" indent="-285750" algn="just">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Cr (Chromium) and S (Sulfur):</a:t>
            </a:r>
            <a:endParaRPr lang="en-US" dirty="0">
              <a:latin typeface="Tahoma" panose="020B0604030504040204" pitchFamily="34" charset="0"/>
              <a:cs typeface="Tahoma" panose="020B0604030504040204" pitchFamily="34" charset="0"/>
            </a:endParaRPr>
          </a:p>
          <a:p>
            <a:pPr marL="742950" lvl="1" indent="-285750" algn="just">
              <a:buFont typeface="Arial"/>
              <a:buChar char="•"/>
            </a:pPr>
            <a:r>
              <a:rPr lang="en-US" dirty="0">
                <a:latin typeface="Tahoma" panose="020B0604030504040204" pitchFamily="34" charset="0"/>
                <a:ea typeface="Tahoma" panose="020B0604030504040204" pitchFamily="34" charset="0"/>
                <a:cs typeface="Tahoma" panose="020B0604030504040204" pitchFamily="34" charset="0"/>
              </a:rPr>
              <a:t>Moderate mutual information scores and correlation coefficients, showing their relevance in predicting TS.</a:t>
            </a:r>
            <a:endParaRPr lang="en-US" dirty="0">
              <a:latin typeface="Tahoma" panose="020B0604030504040204" pitchFamily="34" charset="0"/>
              <a:cs typeface="Tahoma" panose="020B0604030504040204" pitchFamily="34" charset="0"/>
            </a:endParaRPr>
          </a:p>
          <a:p>
            <a:pPr marL="285750" indent="-285750" algn="just">
              <a:buFont typeface="Arial"/>
              <a:buChar char="•"/>
            </a:pPr>
            <a:endParaRPr lang="en-US" dirty="0">
              <a:latin typeface="Tahoma" panose="020B0604030504040204" pitchFamily="34" charset="0"/>
            </a:endParaRPr>
          </a:p>
          <a:p>
            <a:endParaRPr lang="en-US" dirty="0">
              <a:latin typeface="Tahoma" panose="020B0604030504040204" pitchFamily="34" charset="0"/>
            </a:endParaRPr>
          </a:p>
        </p:txBody>
      </p:sp>
      <p:sp>
        <p:nvSpPr>
          <p:cNvPr id="2" name="TextBox 1">
            <a:extLst>
              <a:ext uri="{FF2B5EF4-FFF2-40B4-BE49-F238E27FC236}">
                <a16:creationId xmlns:a16="http://schemas.microsoft.com/office/drawing/2014/main" id="{5298AE03-5102-07D2-DAA9-CD6365B27B68}"/>
              </a:ext>
            </a:extLst>
          </p:cNvPr>
          <p:cNvSpPr txBox="1"/>
          <p:nvPr/>
        </p:nvSpPr>
        <p:spPr>
          <a:xfrm>
            <a:off x="1265695" y="3629186"/>
            <a:ext cx="854989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cs typeface="Tahoma" panose="020B0604030504040204" pitchFamily="34" charset="0"/>
              </a:rPr>
              <a:t>         Fig.5  Relation between Mutual Information and Correlation</a:t>
            </a:r>
          </a:p>
        </p:txBody>
      </p:sp>
      <p:pic>
        <p:nvPicPr>
          <p:cNvPr id="5124" name="Picture 4">
            <a:extLst>
              <a:ext uri="{FF2B5EF4-FFF2-40B4-BE49-F238E27FC236}">
                <a16:creationId xmlns:a16="http://schemas.microsoft.com/office/drawing/2014/main" id="{4E5F9E14-7ADC-EC7F-E5FD-330C9FBFD6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8705" y="1346669"/>
            <a:ext cx="7003075" cy="2963541"/>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87F07855-B894-5CE2-D4D1-0F695FE46D21}"/>
              </a:ext>
            </a:extLst>
          </p:cNvPr>
          <p:cNvSpPr>
            <a:spLocks noGrp="1"/>
          </p:cNvSpPr>
          <p:nvPr>
            <p:ph type="sldNum" sz="quarter" idx="12"/>
          </p:nvPr>
        </p:nvSpPr>
        <p:spPr/>
        <p:txBody>
          <a:bodyPr/>
          <a:lstStyle/>
          <a:p>
            <a:fld id="{330EA680-D336-4FF7-8B7A-9848BB0A1C32}" type="slidenum">
              <a:rPr lang="en-US" smtClean="0"/>
              <a:t>8</a:t>
            </a:fld>
            <a:endParaRPr lang="en-US"/>
          </a:p>
        </p:txBody>
      </p:sp>
    </p:spTree>
    <p:extLst>
      <p:ext uri="{BB962C8B-B14F-4D97-AF65-F5344CB8AC3E}">
        <p14:creationId xmlns:p14="http://schemas.microsoft.com/office/powerpoint/2010/main" val="1097087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176D7E5-2C2B-2C97-3126-B652F9355457}"/>
              </a:ext>
            </a:extLst>
          </p:cNvPr>
          <p:cNvSpPr>
            <a:spLocks noGrp="1"/>
          </p:cNvSpPr>
          <p:nvPr>
            <p:ph idx="1"/>
          </p:nvPr>
        </p:nvSpPr>
        <p:spPr>
          <a:xfrm>
            <a:off x="137782" y="1366456"/>
            <a:ext cx="5957336" cy="5359464"/>
          </a:xfrm>
        </p:spPr>
        <p:txBody>
          <a:bodyPr vert="horz" lIns="91440" tIns="45720" rIns="91440" bIns="45720" rtlCol="0" anchor="t">
            <a:noAutofit/>
          </a:bodyPr>
          <a:lstStyle/>
          <a:p>
            <a:pPr algn="just">
              <a:buFont typeface="Arial"/>
              <a:buChar char="•"/>
            </a:pPr>
            <a:r>
              <a:rPr lang="en-US" sz="1600" dirty="0">
                <a:ea typeface="Tahoma" panose="020B0604030504040204" pitchFamily="34" charset="0"/>
                <a:cs typeface="Tahoma" panose="020B0604030504040204" pitchFamily="34" charset="0"/>
              </a:rPr>
              <a:t>RFE is a feature selection method that fits a model and removes the weakest features until the specified number of features is reached.</a:t>
            </a:r>
            <a:endParaRPr lang="en-US" sz="1600" dirty="0">
              <a:cs typeface="Tahoma" panose="020B0604030504040204" pitchFamily="34" charset="0"/>
            </a:endParaRPr>
          </a:p>
          <a:p>
            <a:pPr algn="just">
              <a:buFont typeface="Arial"/>
              <a:buChar char="•"/>
            </a:pPr>
            <a:r>
              <a:rPr lang="en-US" sz="1600" dirty="0">
                <a:ea typeface="Tahoma" panose="020B0604030504040204" pitchFamily="34" charset="0"/>
                <a:cs typeface="Tahoma" panose="020B0604030504040204" pitchFamily="34" charset="0"/>
              </a:rPr>
              <a:t>It recursively considers smaller and smaller sets of features to identify the most relevant features for the predictive model.</a:t>
            </a:r>
            <a:endParaRPr lang="en-US" sz="1600" dirty="0">
              <a:cs typeface="Tahoma" panose="020B0604030504040204" pitchFamily="34" charset="0"/>
            </a:endParaRPr>
          </a:p>
          <a:p>
            <a:pPr algn="just">
              <a:buFont typeface="Arial"/>
              <a:buChar char="•"/>
            </a:pPr>
            <a:r>
              <a:rPr lang="en-US" sz="1600" dirty="0">
                <a:ea typeface="Tahoma" panose="020B0604030504040204" pitchFamily="34" charset="0"/>
                <a:cs typeface="Tahoma" panose="020B0604030504040204" pitchFamily="34" charset="0"/>
              </a:rPr>
              <a:t>RFE helps in identifying the most relevant features based on their importance scores derived from Random Forest Regressor.</a:t>
            </a:r>
          </a:p>
          <a:p>
            <a:pPr marL="0" indent="0" algn="just">
              <a:buNone/>
            </a:pPr>
            <a:endParaRPr lang="en-US" sz="1600" dirty="0">
              <a:ea typeface="Tahoma" panose="020B0604030504040204" pitchFamily="34" charset="0"/>
              <a:cs typeface="Tahoma" panose="020B0604030504040204" pitchFamily="34" charset="0"/>
            </a:endParaRPr>
          </a:p>
          <a:p>
            <a:pPr marL="0" indent="0" algn="just">
              <a:buNone/>
            </a:pPr>
            <a:r>
              <a:rPr lang="en-US" sz="1600" b="1" dirty="0">
                <a:ea typeface="Tahoma" panose="020B0604030504040204" pitchFamily="34" charset="0"/>
                <a:cs typeface="Tahoma" panose="020B0604030504040204" pitchFamily="34" charset="0"/>
              </a:rPr>
              <a:t>Top Features:</a:t>
            </a:r>
            <a:endParaRPr lang="en-US" sz="1600" b="1" dirty="0">
              <a:cs typeface="Tahoma" panose="020B0604030504040204" pitchFamily="34" charset="0"/>
            </a:endParaRPr>
          </a:p>
          <a:p>
            <a:pPr lvl="1" algn="just">
              <a:buFont typeface="Arial"/>
              <a:buChar char="•"/>
            </a:pPr>
            <a:r>
              <a:rPr lang="en-US" sz="1600" dirty="0">
                <a:ea typeface="Tahoma" panose="020B0604030504040204" pitchFamily="34" charset="0"/>
                <a:cs typeface="Tahoma" panose="020B0604030504040204" pitchFamily="34" charset="0"/>
              </a:rPr>
              <a:t>S (Sulfur): Highest importance score, indicating it has the most significant impact on Tensile Strength.</a:t>
            </a:r>
            <a:endParaRPr lang="en-US" sz="1600" dirty="0">
              <a:cs typeface="Tahoma" panose="020B0604030504040204" pitchFamily="34" charset="0"/>
            </a:endParaRPr>
          </a:p>
          <a:p>
            <a:pPr lvl="1" algn="just">
              <a:buFont typeface="Arial"/>
              <a:buChar char="•"/>
            </a:pPr>
            <a:r>
              <a:rPr lang="en-US" sz="1600" dirty="0">
                <a:ea typeface="Tahoma" panose="020B0604030504040204" pitchFamily="34" charset="0"/>
                <a:cs typeface="Tahoma" panose="020B0604030504040204" pitchFamily="34" charset="0"/>
              </a:rPr>
              <a:t>O (Oxygen) and Ti (Titanium): Also show high importance scores, suggesting strong relevance.</a:t>
            </a:r>
            <a:endParaRPr lang="en-US" sz="1600" dirty="0">
              <a:cs typeface="Tahoma" panose="020B0604030504040204" pitchFamily="34" charset="0"/>
            </a:endParaRPr>
          </a:p>
          <a:p>
            <a:pPr marL="0" indent="0" algn="just">
              <a:buNone/>
            </a:pPr>
            <a:r>
              <a:rPr lang="en-US" sz="1600" b="1" dirty="0">
                <a:ea typeface="Tahoma" panose="020B0604030504040204" pitchFamily="34" charset="0"/>
                <a:cs typeface="Tahoma" panose="020B0604030504040204" pitchFamily="34" charset="0"/>
              </a:rPr>
              <a:t>Less Influential Features:</a:t>
            </a:r>
            <a:endParaRPr lang="en-US" sz="1600" b="1" dirty="0">
              <a:cs typeface="Tahoma" panose="020B0604030504040204" pitchFamily="34" charset="0"/>
            </a:endParaRPr>
          </a:p>
          <a:p>
            <a:pPr lvl="1" algn="just">
              <a:buFont typeface="Arial"/>
              <a:buChar char="•"/>
            </a:pPr>
            <a:r>
              <a:rPr lang="en-US" sz="1600" dirty="0">
                <a:ea typeface="Tahoma" panose="020B0604030504040204" pitchFamily="34" charset="0"/>
                <a:cs typeface="Tahoma" panose="020B0604030504040204" pitchFamily="34" charset="0"/>
              </a:rPr>
              <a:t>Cu (Copper) and Al (Aluminum): Lower importance scores, indicating less impact on the target variable compared to other selected features.</a:t>
            </a:r>
            <a:endParaRPr lang="en-US" sz="1600" dirty="0">
              <a:cs typeface="Tahoma" panose="020B0604030504040204" pitchFamily="34" charset="0"/>
            </a:endParaRPr>
          </a:p>
        </p:txBody>
      </p:sp>
      <p:grpSp>
        <p:nvGrpSpPr>
          <p:cNvPr id="9" name="Group 8">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0" name="Rectangle 9">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sp>
          <p:nvSpPr>
            <p:cNvPr id="11" name="Rectangle 10">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ahoma" panose="020B0604030504040204" pitchFamily="34" charset="0"/>
              </a:endParaRPr>
            </a:p>
          </p:txBody>
        </p:sp>
      </p:grpSp>
      <p:sp>
        <p:nvSpPr>
          <p:cNvPr id="2" name="TextBox 1">
            <a:extLst>
              <a:ext uri="{FF2B5EF4-FFF2-40B4-BE49-F238E27FC236}">
                <a16:creationId xmlns:a16="http://schemas.microsoft.com/office/drawing/2014/main" id="{A51C2393-F0FE-9758-534A-3D3C61AA3BC5}"/>
              </a:ext>
            </a:extLst>
          </p:cNvPr>
          <p:cNvSpPr txBox="1"/>
          <p:nvPr/>
        </p:nvSpPr>
        <p:spPr>
          <a:xfrm>
            <a:off x="1096074" y="207152"/>
            <a:ext cx="947032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solidFill>
                  <a:schemeClr val="bg2"/>
                </a:solidFill>
                <a:latin typeface="Tahoma" panose="020B0604030504040204" pitchFamily="34" charset="0"/>
                <a:ea typeface="Tahoma" panose="020B0604030504040204" pitchFamily="34" charset="0"/>
                <a:cs typeface="Tahoma" panose="020B0604030504040204" pitchFamily="34" charset="0"/>
              </a:rPr>
              <a:t>4.Recursive Feature Elimination using Random Forest Regressor</a:t>
            </a:r>
          </a:p>
        </p:txBody>
      </p:sp>
      <p:sp>
        <p:nvSpPr>
          <p:cNvPr id="5" name="TextBox 4">
            <a:extLst>
              <a:ext uri="{FF2B5EF4-FFF2-40B4-BE49-F238E27FC236}">
                <a16:creationId xmlns:a16="http://schemas.microsoft.com/office/drawing/2014/main" id="{DA7EFFC8-6710-13FC-5A85-A173E74AF521}"/>
              </a:ext>
            </a:extLst>
          </p:cNvPr>
          <p:cNvSpPr txBox="1"/>
          <p:nvPr/>
        </p:nvSpPr>
        <p:spPr>
          <a:xfrm>
            <a:off x="6715932" y="5476067"/>
            <a:ext cx="495945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ahoma" panose="020B0604030504040204" pitchFamily="34" charset="0"/>
                <a:cs typeface="Tahoma" panose="020B0604030504040204" pitchFamily="34" charset="0"/>
              </a:rPr>
              <a:t>Fig.6 Feature Importances using Random Forest Regressor</a:t>
            </a:r>
          </a:p>
        </p:txBody>
      </p:sp>
      <p:pic>
        <p:nvPicPr>
          <p:cNvPr id="3078" name="Picture 6">
            <a:extLst>
              <a:ext uri="{FF2B5EF4-FFF2-40B4-BE49-F238E27FC236}">
                <a16:creationId xmlns:a16="http://schemas.microsoft.com/office/drawing/2014/main" id="{7B4DBA7E-A59F-0E38-70EF-0AD9694E42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5118" y="1653402"/>
            <a:ext cx="5776895" cy="3748301"/>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2DBA8A40-EDF7-D24C-5328-655646845D99}"/>
              </a:ext>
            </a:extLst>
          </p:cNvPr>
          <p:cNvSpPr>
            <a:spLocks noGrp="1"/>
          </p:cNvSpPr>
          <p:nvPr>
            <p:ph type="sldNum" sz="quarter" idx="12"/>
          </p:nvPr>
        </p:nvSpPr>
        <p:spPr/>
        <p:txBody>
          <a:bodyPr/>
          <a:lstStyle/>
          <a:p>
            <a:fld id="{330EA680-D336-4FF7-8B7A-9848BB0A1C32}" type="slidenum">
              <a:rPr lang="en-US" smtClean="0"/>
              <a:t>9</a:t>
            </a:fld>
            <a:endParaRPr lang="en-US"/>
          </a:p>
        </p:txBody>
      </p:sp>
    </p:spTree>
    <p:extLst>
      <p:ext uri="{BB962C8B-B14F-4D97-AF65-F5344CB8AC3E}">
        <p14:creationId xmlns:p14="http://schemas.microsoft.com/office/powerpoint/2010/main" val="38199921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979</TotalTime>
  <Words>3218</Words>
  <Application>Microsoft Macintosh PowerPoint</Application>
  <PresentationFormat>Widescreen</PresentationFormat>
  <Paragraphs>389</Paragraphs>
  <Slides>29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Arial,Sans-Serif</vt:lpstr>
      <vt:lpstr>Tahoma</vt:lpstr>
      <vt:lpstr>Verdana</vt:lpstr>
      <vt:lpstr>Wingdings</vt:lpstr>
      <vt:lpstr>office theme</vt:lpstr>
      <vt:lpstr>Machine Learning Approaches for Predicting Composition-Property Relationship in Industrial Steels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lpstr>PowerPoint Presentation</vt:lpstr>
      <vt:lpstr>Abstract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Annadurai, Hariharan</cp:lastModifiedBy>
  <cp:revision>17</cp:revision>
  <dcterms:created xsi:type="dcterms:W3CDTF">2024-07-27T01:19:44Z</dcterms:created>
  <dcterms:modified xsi:type="dcterms:W3CDTF">2024-08-02T15:24:30Z</dcterms:modified>
</cp:coreProperties>
</file>

<file path=docProps/thumbnail.jpeg>
</file>